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tiff" ContentType="image/tiff"/>
  <Default Extension="wmf" ContentType="image/x-wmf"/>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media/image55.webp" ContentType="image/webp"/>
  <Override PartName="/ppt/media/image69.svg" ContentType="image/svg+xml"/>
  <Override PartName="/ppt/media/image71.svg" ContentType="image/svg+xml"/>
  <Override PartName="/ppt/media/image7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4" r:id="rId3"/>
    <p:sldMasterId id="2147483658" r:id="rId4"/>
    <p:sldMasterId id="2147483662" r:id="rId5"/>
    <p:sldMasterId id="2147483666" r:id="rId6"/>
    <p:sldMasterId id="2147483671" r:id="rId7"/>
    <p:sldMasterId id="2147483676" r:id="rId8"/>
    <p:sldMasterId id="2147483681" r:id="rId9"/>
    <p:sldMasterId id="2147483695" r:id="rId10"/>
  </p:sldMasterIdLst>
  <p:notesMasterIdLst>
    <p:notesMasterId r:id="rId12"/>
  </p:notesMasterIdLst>
  <p:handoutMasterIdLst>
    <p:handoutMasterId r:id="rId59"/>
  </p:handoutMasterIdLst>
  <p:sldIdLst>
    <p:sldId id="367" r:id="rId11"/>
    <p:sldId id="4518" r:id="rId13"/>
    <p:sldId id="4524" r:id="rId14"/>
    <p:sldId id="4519" r:id="rId15"/>
    <p:sldId id="4520" r:id="rId16"/>
    <p:sldId id="4521" r:id="rId17"/>
    <p:sldId id="4522" r:id="rId18"/>
    <p:sldId id="4523" r:id="rId19"/>
    <p:sldId id="4242" r:id="rId20"/>
    <p:sldId id="4361" r:id="rId21"/>
    <p:sldId id="4244" r:id="rId22"/>
    <p:sldId id="4296" r:id="rId23"/>
    <p:sldId id="4326" r:id="rId24"/>
    <p:sldId id="4363" r:id="rId25"/>
    <p:sldId id="4364" r:id="rId26"/>
    <p:sldId id="4365" r:id="rId27"/>
    <p:sldId id="4366" r:id="rId28"/>
    <p:sldId id="4399" r:id="rId29"/>
    <p:sldId id="4400" r:id="rId30"/>
    <p:sldId id="4401" r:id="rId31"/>
    <p:sldId id="4402" r:id="rId32"/>
    <p:sldId id="4337" r:id="rId33"/>
    <p:sldId id="4338" r:id="rId34"/>
    <p:sldId id="4403" r:id="rId35"/>
    <p:sldId id="4339" r:id="rId36"/>
    <p:sldId id="4404" r:id="rId37"/>
    <p:sldId id="4405" r:id="rId38"/>
    <p:sldId id="4341" r:id="rId39"/>
    <p:sldId id="4269" r:id="rId40"/>
    <p:sldId id="4406" r:id="rId41"/>
    <p:sldId id="4407" r:id="rId42"/>
    <p:sldId id="4408" r:id="rId43"/>
    <p:sldId id="4409" r:id="rId44"/>
    <p:sldId id="4410" r:id="rId45"/>
    <p:sldId id="4270" r:id="rId46"/>
    <p:sldId id="4263" r:id="rId47"/>
    <p:sldId id="4278" r:id="rId48"/>
    <p:sldId id="4271" r:id="rId49"/>
    <p:sldId id="4412" r:id="rId50"/>
    <p:sldId id="4413" r:id="rId51"/>
    <p:sldId id="4428" r:id="rId52"/>
    <p:sldId id="4415" r:id="rId53"/>
    <p:sldId id="4416" r:id="rId54"/>
    <p:sldId id="4411" r:id="rId55"/>
    <p:sldId id="4343" r:id="rId56"/>
    <p:sldId id="4516" r:id="rId57"/>
    <p:sldId id="4429" r:id="rId58"/>
  </p:sldIdLst>
  <p:sldSz cx="12192000" cy="6858000"/>
  <p:notesSz cx="6797675" cy="9928225"/>
  <p:custDataLst>
    <p:tags r:id="rId64"/>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4287" userDrawn="1">
          <p15:clr>
            <a:srgbClr val="A4A3A4"/>
          </p15:clr>
        </p15:guide>
        <p15:guide id="2" pos="39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边阳阳" initials="边阳阳" lastIdx="6" clrIdx="0"/>
  <p:cmAuthor id="2" name="U" initials="MD" lastIdx="3" clrIdx="1"/>
  <p:cmAuthor id="3" name="jenny" initials="j"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3D95F6"/>
    <a:srgbClr val="F37C11"/>
    <a:srgbClr val="1CA59B"/>
    <a:srgbClr val="FFC001"/>
    <a:srgbClr val="0000FF"/>
    <a:srgbClr val="50EB13"/>
    <a:srgbClr val="FF9900"/>
    <a:srgbClr val="8F4695"/>
    <a:srgbClr val="4FA3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72" autoAdjust="0"/>
    <p:restoredTop sz="91801" autoAdjust="0"/>
  </p:normalViewPr>
  <p:slideViewPr>
    <p:cSldViewPr snapToGrid="0" showGuides="1">
      <p:cViewPr varScale="1">
        <p:scale>
          <a:sx n="74" d="100"/>
          <a:sy n="74" d="100"/>
        </p:scale>
        <p:origin x="360" y="64"/>
      </p:cViewPr>
      <p:guideLst>
        <p:guide orient="horz" pos="4287"/>
        <p:guide pos="3968"/>
      </p:guideLst>
    </p:cSldViewPr>
  </p:slideViewPr>
  <p:notesTextViewPr>
    <p:cViewPr>
      <p:scale>
        <a:sx n="1" d="1"/>
        <a:sy n="1" d="1"/>
      </p:scale>
      <p:origin x="0" y="0"/>
    </p:cViewPr>
  </p:notesTextViewPr>
  <p:sorterViewPr>
    <p:cViewPr>
      <p:scale>
        <a:sx n="100" d="100"/>
        <a:sy n="100" d="100"/>
      </p:scale>
      <p:origin x="0" y="21018"/>
    </p:cViewPr>
  </p:sorterViewPr>
  <p:notesViewPr>
    <p:cSldViewPr snapToGrid="0">
      <p:cViewPr varScale="1">
        <p:scale>
          <a:sx n="45" d="100"/>
          <a:sy n="45" d="100"/>
        </p:scale>
        <p:origin x="2765" y="3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4" Type="http://schemas.openxmlformats.org/officeDocument/2006/relationships/tags" Target="tags/tag58.xml"/><Relationship Id="rId63" Type="http://schemas.openxmlformats.org/officeDocument/2006/relationships/commentAuthors" Target="commentAuthors.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Master" Target="slideMasters/slideMaster5.xml"/><Relationship Id="rId59" Type="http://schemas.openxmlformats.org/officeDocument/2006/relationships/handoutMaster" Target="handoutMasters/handoutMaster1.xml"/><Relationship Id="rId58" Type="http://schemas.openxmlformats.org/officeDocument/2006/relationships/slide" Target="slides/slide47.xml"/><Relationship Id="rId57" Type="http://schemas.openxmlformats.org/officeDocument/2006/relationships/slide" Target="slides/slide46.xml"/><Relationship Id="rId56" Type="http://schemas.openxmlformats.org/officeDocument/2006/relationships/slide" Target="slides/slide45.xml"/><Relationship Id="rId55" Type="http://schemas.openxmlformats.org/officeDocument/2006/relationships/slide" Target="slides/slide44.xml"/><Relationship Id="rId54" Type="http://schemas.openxmlformats.org/officeDocument/2006/relationships/slide" Target="slides/slide43.xml"/><Relationship Id="rId53" Type="http://schemas.openxmlformats.org/officeDocument/2006/relationships/slide" Target="slides/slide42.xml"/><Relationship Id="rId52" Type="http://schemas.openxmlformats.org/officeDocument/2006/relationships/slide" Target="slides/slide41.xml"/><Relationship Id="rId51" Type="http://schemas.openxmlformats.org/officeDocument/2006/relationships/slide" Target="slides/slide40.xml"/><Relationship Id="rId50" Type="http://schemas.openxmlformats.org/officeDocument/2006/relationships/slide" Target="slides/slide39.xml"/><Relationship Id="rId5" Type="http://schemas.openxmlformats.org/officeDocument/2006/relationships/slideMaster" Target="slideMasters/slideMaster4.xml"/><Relationship Id="rId49" Type="http://schemas.openxmlformats.org/officeDocument/2006/relationships/slide" Target="slides/slide38.xml"/><Relationship Id="rId48" Type="http://schemas.openxmlformats.org/officeDocument/2006/relationships/slide" Target="slides/slide37.xml"/><Relationship Id="rId47" Type="http://schemas.openxmlformats.org/officeDocument/2006/relationships/slide" Target="slides/slide36.xml"/><Relationship Id="rId46" Type="http://schemas.openxmlformats.org/officeDocument/2006/relationships/slide" Target="slides/slide35.xml"/><Relationship Id="rId45" Type="http://schemas.openxmlformats.org/officeDocument/2006/relationships/slide" Target="slides/slide34.xml"/><Relationship Id="rId44" Type="http://schemas.openxmlformats.org/officeDocument/2006/relationships/slide" Target="slides/slide33.xml"/><Relationship Id="rId43" Type="http://schemas.openxmlformats.org/officeDocument/2006/relationships/slide" Target="slides/slide32.xml"/><Relationship Id="rId42" Type="http://schemas.openxmlformats.org/officeDocument/2006/relationships/slide" Target="slides/slide31.xml"/><Relationship Id="rId41" Type="http://schemas.openxmlformats.org/officeDocument/2006/relationships/slide" Target="slides/slide30.xml"/><Relationship Id="rId40" Type="http://schemas.openxmlformats.org/officeDocument/2006/relationships/slide" Target="slides/slide29.xml"/><Relationship Id="rId4" Type="http://schemas.openxmlformats.org/officeDocument/2006/relationships/slideMaster" Target="slideMasters/slideMaster3.xml"/><Relationship Id="rId39" Type="http://schemas.openxmlformats.org/officeDocument/2006/relationships/slide" Target="slides/slide28.xml"/><Relationship Id="rId38" Type="http://schemas.openxmlformats.org/officeDocument/2006/relationships/slide" Target="slides/slide27.xml"/><Relationship Id="rId37" Type="http://schemas.openxmlformats.org/officeDocument/2006/relationships/slide" Target="slides/slide26.xml"/><Relationship Id="rId36" Type="http://schemas.openxmlformats.org/officeDocument/2006/relationships/slide" Target="slides/slide25.xml"/><Relationship Id="rId35" Type="http://schemas.openxmlformats.org/officeDocument/2006/relationships/slide" Target="slides/slide24.xml"/><Relationship Id="rId34" Type="http://schemas.openxmlformats.org/officeDocument/2006/relationships/slide" Target="slides/slide23.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slide" Target="slides/slide9.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3" Type="http://schemas.openxmlformats.org/officeDocument/2006/relationships/slide" Target="slides/slide2.xml"/><Relationship Id="rId12" Type="http://schemas.openxmlformats.org/officeDocument/2006/relationships/notesMaster" Target="notesMasters/notesMaster1.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25BCBC2-A1B9-4365-877D-9ED7C06A837C}"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A6B82A3C-628A-4FF9-BE47-849601C32C6E}">
      <dgm:prSet phldrT="[Text]" custT="1"/>
      <dgm:spPr>
        <a:solidFill>
          <a:srgbClr val="3D95F6"/>
        </a:solidFill>
      </dgm:spPr>
      <dgm:t>
        <a:bodyPr/>
        <a:lstStyle/>
        <a:p>
          <a:r>
            <a:rPr lang="en-US" altLang="zh-CN" sz="2400" dirty="0">
              <a:solidFill>
                <a:schemeClr val="bg1"/>
              </a:solidFill>
            </a:rPr>
            <a:t>Glyco-Decipher</a:t>
          </a:r>
          <a:endParaRPr lang="en-US" sz="2400" dirty="0">
            <a:solidFill>
              <a:schemeClr val="bg1"/>
            </a:solidFill>
          </a:endParaRPr>
        </a:p>
      </dgm:t>
    </dgm:pt>
    <dgm:pt modelId="{F2989271-91DB-4220-AA3B-6D415E4D66EE}" cxnId="{2A48A44E-4464-4F67-9BE1-7F93C83E3052}" type="parTrans">
      <dgm:prSet/>
      <dgm:spPr/>
      <dgm:t>
        <a:bodyPr/>
        <a:lstStyle/>
        <a:p>
          <a:endParaRPr lang="en-US" sz="1600">
            <a:solidFill>
              <a:schemeClr val="tx1"/>
            </a:solidFill>
          </a:endParaRPr>
        </a:p>
      </dgm:t>
    </dgm:pt>
    <dgm:pt modelId="{CF31488C-FF95-4F5F-8CEA-040BCE9DE295}" cxnId="{2A48A44E-4464-4F67-9BE1-7F93C83E3052}" type="sibTrans">
      <dgm:prSet/>
      <dgm:spPr/>
      <dgm:t>
        <a:bodyPr/>
        <a:lstStyle/>
        <a:p>
          <a:endParaRPr lang="en-US" sz="1600">
            <a:solidFill>
              <a:schemeClr val="tx1"/>
            </a:solidFill>
          </a:endParaRPr>
        </a:p>
      </dgm:t>
    </dgm:pt>
    <dgm:pt modelId="{E6EC20AB-B3F0-44D7-BFEC-B31F904A88D6}">
      <dgm:prSet phldrT="[Text]" custT="1"/>
      <dgm:spPr>
        <a:noFill/>
        <a:ln>
          <a:solidFill>
            <a:schemeClr val="tx1"/>
          </a:solidFill>
        </a:ln>
      </dgm:spPr>
      <dgm:t>
        <a:bodyPr/>
        <a:lstStyle/>
        <a:p>
          <a:r>
            <a:rPr lang="en-US" altLang="zh-CN" sz="2000" dirty="0">
              <a:solidFill>
                <a:schemeClr val="tx1"/>
              </a:solidFill>
            </a:rPr>
            <a:t>Glycan database-independent spectrum interpretation</a:t>
          </a:r>
          <a:endParaRPr lang="en-US" sz="2000" dirty="0">
            <a:solidFill>
              <a:schemeClr val="tx1"/>
            </a:solidFill>
          </a:endParaRPr>
        </a:p>
      </dgm:t>
    </dgm:pt>
    <dgm:pt modelId="{35CB29F8-47E1-4C60-88E9-0B67150B2407}" cxnId="{8525CDF7-55C0-4555-AD72-C2B353F0A1BE}" type="parTrans">
      <dgm:prSet/>
      <dgm:spPr/>
      <dgm:t>
        <a:bodyPr/>
        <a:lstStyle/>
        <a:p>
          <a:endParaRPr lang="en-US" sz="1600">
            <a:solidFill>
              <a:schemeClr val="tx1"/>
            </a:solidFill>
          </a:endParaRPr>
        </a:p>
      </dgm:t>
    </dgm:pt>
    <dgm:pt modelId="{837373A9-1EFA-47A5-832C-C7D5A414AAB7}" cxnId="{8525CDF7-55C0-4555-AD72-C2B353F0A1BE}" type="sibTrans">
      <dgm:prSet/>
      <dgm:spPr/>
      <dgm:t>
        <a:bodyPr/>
        <a:lstStyle/>
        <a:p>
          <a:endParaRPr lang="en-US" sz="1600">
            <a:solidFill>
              <a:schemeClr val="tx1"/>
            </a:solidFill>
          </a:endParaRPr>
        </a:p>
      </dgm:t>
    </dgm:pt>
    <dgm:pt modelId="{9C20EAE1-FBCB-4A44-AD40-12A47AE5CCD6}">
      <dgm:prSet phldrT="[Text]" custT="1"/>
      <dgm:spPr>
        <a:noFill/>
        <a:ln>
          <a:solidFill>
            <a:schemeClr val="tx1"/>
          </a:solidFill>
        </a:ln>
      </dgm:spPr>
      <dgm:t>
        <a:bodyPr/>
        <a:lstStyle/>
        <a:p>
          <a:r>
            <a:rPr lang="en-US" altLang="zh-CN" sz="2000" dirty="0">
              <a:solidFill>
                <a:schemeClr val="tx1"/>
              </a:solidFill>
            </a:rPr>
            <a:t>Comprehensive glycan profiling with the discovery of novel modified glycans</a:t>
          </a:r>
          <a:endParaRPr lang="en-US" sz="2000" dirty="0">
            <a:solidFill>
              <a:schemeClr val="tx1"/>
            </a:solidFill>
          </a:endParaRPr>
        </a:p>
      </dgm:t>
    </dgm:pt>
    <dgm:pt modelId="{AF0EFD22-02D4-414C-B5ED-6E408BBA560D}" cxnId="{A2A16264-036C-40A9-979B-E8D7085E3AF6}" type="parTrans">
      <dgm:prSet/>
      <dgm:spPr/>
      <dgm:t>
        <a:bodyPr/>
        <a:lstStyle/>
        <a:p>
          <a:endParaRPr lang="en-US" sz="1600">
            <a:solidFill>
              <a:schemeClr val="tx1"/>
            </a:solidFill>
          </a:endParaRPr>
        </a:p>
      </dgm:t>
    </dgm:pt>
    <dgm:pt modelId="{EFC7A252-2C24-401E-BC58-697CBA2AFB86}" cxnId="{A2A16264-036C-40A9-979B-E8D7085E3AF6}" type="sibTrans">
      <dgm:prSet/>
      <dgm:spPr/>
      <dgm:t>
        <a:bodyPr/>
        <a:lstStyle/>
        <a:p>
          <a:endParaRPr lang="en-US" sz="1600">
            <a:solidFill>
              <a:schemeClr val="tx1"/>
            </a:solidFill>
          </a:endParaRPr>
        </a:p>
      </dgm:t>
    </dgm:pt>
    <dgm:pt modelId="{C1E5508B-7F26-4039-83AE-AAA5DD7E919E}">
      <dgm:prSet phldrT="[Text]" custT="1"/>
      <dgm:spPr>
        <a:noFill/>
        <a:ln>
          <a:solidFill>
            <a:schemeClr val="tx1"/>
          </a:solidFill>
        </a:ln>
      </dgm:spPr>
      <dgm:t>
        <a:bodyPr/>
        <a:lstStyle/>
        <a:p>
          <a:r>
            <a:rPr lang="en-US" altLang="zh-CN" sz="2000" dirty="0">
              <a:solidFill>
                <a:schemeClr val="tx1"/>
              </a:solidFill>
            </a:rPr>
            <a:t>Spectrum expansion strategy deeply reveals micro-heterogeneity of glycosylation</a:t>
          </a:r>
          <a:endParaRPr lang="en-US" sz="2000" dirty="0">
            <a:solidFill>
              <a:schemeClr val="tx1"/>
            </a:solidFill>
          </a:endParaRPr>
        </a:p>
      </dgm:t>
    </dgm:pt>
    <dgm:pt modelId="{7EDE6529-DC7F-4DC8-B832-32F2DAFBCCC7}" cxnId="{C7AFF308-9633-4115-AC39-79A1653F600E}" type="parTrans">
      <dgm:prSet/>
      <dgm:spPr/>
      <dgm:t>
        <a:bodyPr/>
        <a:lstStyle/>
        <a:p>
          <a:endParaRPr lang="en-US" sz="1600">
            <a:solidFill>
              <a:schemeClr val="tx1"/>
            </a:solidFill>
          </a:endParaRPr>
        </a:p>
      </dgm:t>
    </dgm:pt>
    <dgm:pt modelId="{C6C7A962-607F-4C19-84BA-85642068B6BE}" cxnId="{C7AFF308-9633-4115-AC39-79A1653F600E}" type="sibTrans">
      <dgm:prSet/>
      <dgm:spPr/>
      <dgm:t>
        <a:bodyPr/>
        <a:lstStyle/>
        <a:p>
          <a:endParaRPr lang="en-US" sz="1600">
            <a:solidFill>
              <a:schemeClr val="tx1"/>
            </a:solidFill>
          </a:endParaRPr>
        </a:p>
      </dgm:t>
    </dgm:pt>
    <dgm:pt modelId="{3F4E74C8-5DCD-464B-82BF-82A381B352EF}">
      <dgm:prSet phldrT="[Text]" custT="1"/>
      <dgm:spPr>
        <a:noFill/>
        <a:ln>
          <a:solidFill>
            <a:schemeClr val="tx1"/>
          </a:solidFill>
        </a:ln>
      </dgm:spPr>
      <dgm:t>
        <a:bodyPr/>
        <a:lstStyle/>
        <a:p>
          <a:r>
            <a:rPr lang="en-US" altLang="zh-CN" sz="2000" dirty="0">
              <a:solidFill>
                <a:schemeClr val="tx1"/>
              </a:solidFill>
            </a:rPr>
            <a:t>User-friendly graphic interface with statistical post-analysis</a:t>
          </a:r>
          <a:endParaRPr lang="en-US" sz="2000" dirty="0">
            <a:solidFill>
              <a:schemeClr val="tx1"/>
            </a:solidFill>
          </a:endParaRPr>
        </a:p>
      </dgm:t>
    </dgm:pt>
    <dgm:pt modelId="{10F44046-5EBE-4AC2-9A6C-6EE7F3F961E9}" cxnId="{8CC05423-8761-49C2-8899-A4E9AF875708}" type="parTrans">
      <dgm:prSet/>
      <dgm:spPr/>
      <dgm:t>
        <a:bodyPr/>
        <a:lstStyle/>
        <a:p>
          <a:endParaRPr lang="en-US" sz="1600">
            <a:solidFill>
              <a:schemeClr val="tx1"/>
            </a:solidFill>
          </a:endParaRPr>
        </a:p>
      </dgm:t>
    </dgm:pt>
    <dgm:pt modelId="{FE8C382E-50EF-478C-A3D4-CD6A6CE4C454}" cxnId="{8CC05423-8761-49C2-8899-A4E9AF875708}" type="sibTrans">
      <dgm:prSet/>
      <dgm:spPr/>
      <dgm:t>
        <a:bodyPr/>
        <a:lstStyle/>
        <a:p>
          <a:endParaRPr lang="en-US" sz="1600">
            <a:solidFill>
              <a:schemeClr val="tx1"/>
            </a:solidFill>
          </a:endParaRPr>
        </a:p>
      </dgm:t>
    </dgm:pt>
    <dgm:pt modelId="{C86272D5-41D0-4418-AFC2-19760E0338B0}" type="pres">
      <dgm:prSet presAssocID="{D25BCBC2-A1B9-4365-877D-9ED7C06A837C}" presName="diagram" presStyleCnt="0">
        <dgm:presLayoutVars>
          <dgm:chMax val="1"/>
          <dgm:dir/>
          <dgm:animLvl val="ctr"/>
          <dgm:resizeHandles val="exact"/>
        </dgm:presLayoutVars>
      </dgm:prSet>
      <dgm:spPr/>
    </dgm:pt>
    <dgm:pt modelId="{A140F40F-77A6-4C5F-B33A-7C7405A78F54}" type="pres">
      <dgm:prSet presAssocID="{D25BCBC2-A1B9-4365-877D-9ED7C06A837C}" presName="matrix" presStyleCnt="0"/>
      <dgm:spPr/>
    </dgm:pt>
    <dgm:pt modelId="{C0B130B8-1D60-497C-A9B3-5EA4C5F6CE41}" type="pres">
      <dgm:prSet presAssocID="{D25BCBC2-A1B9-4365-877D-9ED7C06A837C}" presName="tile1" presStyleLbl="node1" presStyleIdx="0" presStyleCnt="4"/>
      <dgm:spPr/>
    </dgm:pt>
    <dgm:pt modelId="{C4BAE202-3F8A-4E2E-9AA8-E1ADEE4605BD}" type="pres">
      <dgm:prSet presAssocID="{D25BCBC2-A1B9-4365-877D-9ED7C06A837C}" presName="tile1text" presStyleLbl="node1" presStyleIdx="0" presStyleCnt="4">
        <dgm:presLayoutVars>
          <dgm:chMax val="0"/>
          <dgm:chPref val="0"/>
          <dgm:bulletEnabled val="1"/>
        </dgm:presLayoutVars>
      </dgm:prSet>
      <dgm:spPr/>
    </dgm:pt>
    <dgm:pt modelId="{52583EDD-2591-4B44-8819-16C3700562DB}" type="pres">
      <dgm:prSet presAssocID="{D25BCBC2-A1B9-4365-877D-9ED7C06A837C}" presName="tile2" presStyleLbl="node1" presStyleIdx="1" presStyleCnt="4"/>
      <dgm:spPr/>
    </dgm:pt>
    <dgm:pt modelId="{E463C077-6269-47B9-9516-A7A8F51A0BEF}" type="pres">
      <dgm:prSet presAssocID="{D25BCBC2-A1B9-4365-877D-9ED7C06A837C}" presName="tile2text" presStyleLbl="node1" presStyleIdx="1" presStyleCnt="4">
        <dgm:presLayoutVars>
          <dgm:chMax val="0"/>
          <dgm:chPref val="0"/>
          <dgm:bulletEnabled val="1"/>
        </dgm:presLayoutVars>
      </dgm:prSet>
      <dgm:spPr/>
    </dgm:pt>
    <dgm:pt modelId="{9532A856-5BE6-4566-8734-CDB31CFF832B}" type="pres">
      <dgm:prSet presAssocID="{D25BCBC2-A1B9-4365-877D-9ED7C06A837C}" presName="tile3" presStyleLbl="node1" presStyleIdx="2" presStyleCnt="4"/>
      <dgm:spPr/>
    </dgm:pt>
    <dgm:pt modelId="{8CDB4F5B-C112-48AD-B3F8-71D5ECCF18B7}" type="pres">
      <dgm:prSet presAssocID="{D25BCBC2-A1B9-4365-877D-9ED7C06A837C}" presName="tile3text" presStyleLbl="node1" presStyleIdx="2" presStyleCnt="4">
        <dgm:presLayoutVars>
          <dgm:chMax val="0"/>
          <dgm:chPref val="0"/>
          <dgm:bulletEnabled val="1"/>
        </dgm:presLayoutVars>
      </dgm:prSet>
      <dgm:spPr/>
    </dgm:pt>
    <dgm:pt modelId="{D6B49FB9-41D7-49BE-B9D0-83AB32FABCFF}" type="pres">
      <dgm:prSet presAssocID="{D25BCBC2-A1B9-4365-877D-9ED7C06A837C}" presName="tile4" presStyleLbl="node1" presStyleIdx="3" presStyleCnt="4"/>
      <dgm:spPr/>
    </dgm:pt>
    <dgm:pt modelId="{03AD3D0D-07C2-4C31-81DD-366486888E98}" type="pres">
      <dgm:prSet presAssocID="{D25BCBC2-A1B9-4365-877D-9ED7C06A837C}" presName="tile4text" presStyleLbl="node1" presStyleIdx="3" presStyleCnt="4">
        <dgm:presLayoutVars>
          <dgm:chMax val="0"/>
          <dgm:chPref val="0"/>
          <dgm:bulletEnabled val="1"/>
        </dgm:presLayoutVars>
      </dgm:prSet>
      <dgm:spPr/>
    </dgm:pt>
    <dgm:pt modelId="{99A51CA0-CE82-4AAD-936F-93B6788E0AB2}" type="pres">
      <dgm:prSet presAssocID="{D25BCBC2-A1B9-4365-877D-9ED7C06A837C}" presName="centerTile" presStyleLbl="fgShp" presStyleIdx="0" presStyleCnt="1">
        <dgm:presLayoutVars>
          <dgm:chMax val="0"/>
          <dgm:chPref val="0"/>
        </dgm:presLayoutVars>
      </dgm:prSet>
      <dgm:spPr/>
    </dgm:pt>
  </dgm:ptLst>
  <dgm:cxnLst>
    <dgm:cxn modelId="{C7AFF308-9633-4115-AC39-79A1653F600E}" srcId="{A6B82A3C-628A-4FF9-BE47-849601C32C6E}" destId="{C1E5508B-7F26-4039-83AE-AAA5DD7E919E}" srcOrd="2" destOrd="0" parTransId="{7EDE6529-DC7F-4DC8-B832-32F2DAFBCCC7}" sibTransId="{C6C7A962-607F-4C19-84BA-85642068B6BE}"/>
    <dgm:cxn modelId="{8CC05423-8761-49C2-8899-A4E9AF875708}" srcId="{A6B82A3C-628A-4FF9-BE47-849601C32C6E}" destId="{3F4E74C8-5DCD-464B-82BF-82A381B352EF}" srcOrd="3" destOrd="0" parTransId="{10F44046-5EBE-4AC2-9A6C-6EE7F3F961E9}" sibTransId="{FE8C382E-50EF-478C-A3D4-CD6A6CE4C454}"/>
    <dgm:cxn modelId="{1BDEBA26-2DEE-4C18-B875-088654309903}" type="presOf" srcId="{9C20EAE1-FBCB-4A44-AD40-12A47AE5CCD6}" destId="{E463C077-6269-47B9-9516-A7A8F51A0BEF}" srcOrd="1" destOrd="0" presId="urn:microsoft.com/office/officeart/2005/8/layout/matrix1"/>
    <dgm:cxn modelId="{A509413D-CD0A-4A1C-95A3-9F98418E0E33}" type="presOf" srcId="{E6EC20AB-B3F0-44D7-BFEC-B31F904A88D6}" destId="{C4BAE202-3F8A-4E2E-9AA8-E1ADEE4605BD}" srcOrd="1" destOrd="0" presId="urn:microsoft.com/office/officeart/2005/8/layout/matrix1"/>
    <dgm:cxn modelId="{3CE78B5C-D01B-4C2E-96B2-0E1357C4D220}" type="presOf" srcId="{3F4E74C8-5DCD-464B-82BF-82A381B352EF}" destId="{D6B49FB9-41D7-49BE-B9D0-83AB32FABCFF}" srcOrd="0" destOrd="0" presId="urn:microsoft.com/office/officeart/2005/8/layout/matrix1"/>
    <dgm:cxn modelId="{A2A16264-036C-40A9-979B-E8D7085E3AF6}" srcId="{A6B82A3C-628A-4FF9-BE47-849601C32C6E}" destId="{9C20EAE1-FBCB-4A44-AD40-12A47AE5CCD6}" srcOrd="1" destOrd="0" parTransId="{AF0EFD22-02D4-414C-B5ED-6E408BBA560D}" sibTransId="{EFC7A252-2C24-401E-BC58-697CBA2AFB86}"/>
    <dgm:cxn modelId="{41866B67-CE1E-45BC-8B2B-91BD109D904B}" type="presOf" srcId="{E6EC20AB-B3F0-44D7-BFEC-B31F904A88D6}" destId="{C0B130B8-1D60-497C-A9B3-5EA4C5F6CE41}" srcOrd="0" destOrd="0" presId="urn:microsoft.com/office/officeart/2005/8/layout/matrix1"/>
    <dgm:cxn modelId="{2A48A44E-4464-4F67-9BE1-7F93C83E3052}" srcId="{D25BCBC2-A1B9-4365-877D-9ED7C06A837C}" destId="{A6B82A3C-628A-4FF9-BE47-849601C32C6E}" srcOrd="0" destOrd="0" parTransId="{F2989271-91DB-4220-AA3B-6D415E4D66EE}" sibTransId="{CF31488C-FF95-4F5F-8CEA-040BCE9DE295}"/>
    <dgm:cxn modelId="{00A9314F-68E6-44EF-B4FC-835CEFBFA448}" type="presOf" srcId="{C1E5508B-7F26-4039-83AE-AAA5DD7E919E}" destId="{8CDB4F5B-C112-48AD-B3F8-71D5ECCF18B7}" srcOrd="1" destOrd="0" presId="urn:microsoft.com/office/officeart/2005/8/layout/matrix1"/>
    <dgm:cxn modelId="{C1222771-2042-4915-8F7A-C3E1E214CB06}" type="presOf" srcId="{3F4E74C8-5DCD-464B-82BF-82A381B352EF}" destId="{03AD3D0D-07C2-4C31-81DD-366486888E98}" srcOrd="1" destOrd="0" presId="urn:microsoft.com/office/officeart/2005/8/layout/matrix1"/>
    <dgm:cxn modelId="{2C8B2C59-3D93-439D-988C-C6B378987DA4}" type="presOf" srcId="{9C20EAE1-FBCB-4A44-AD40-12A47AE5CCD6}" destId="{52583EDD-2591-4B44-8819-16C3700562DB}" srcOrd="0" destOrd="0" presId="urn:microsoft.com/office/officeart/2005/8/layout/matrix1"/>
    <dgm:cxn modelId="{6D804085-C7B6-434F-9226-6AB97CD676E2}" type="presOf" srcId="{C1E5508B-7F26-4039-83AE-AAA5DD7E919E}" destId="{9532A856-5BE6-4566-8734-CDB31CFF832B}" srcOrd="0" destOrd="0" presId="urn:microsoft.com/office/officeart/2005/8/layout/matrix1"/>
    <dgm:cxn modelId="{2B2297BF-A7D9-4871-9148-6688E40F899E}" type="presOf" srcId="{A6B82A3C-628A-4FF9-BE47-849601C32C6E}" destId="{99A51CA0-CE82-4AAD-936F-93B6788E0AB2}" srcOrd="0" destOrd="0" presId="urn:microsoft.com/office/officeart/2005/8/layout/matrix1"/>
    <dgm:cxn modelId="{7A01B7F3-3BD8-412E-9D17-A1FFD53CD923}" type="presOf" srcId="{D25BCBC2-A1B9-4365-877D-9ED7C06A837C}" destId="{C86272D5-41D0-4418-AFC2-19760E0338B0}" srcOrd="0" destOrd="0" presId="urn:microsoft.com/office/officeart/2005/8/layout/matrix1"/>
    <dgm:cxn modelId="{8525CDF7-55C0-4555-AD72-C2B353F0A1BE}" srcId="{A6B82A3C-628A-4FF9-BE47-849601C32C6E}" destId="{E6EC20AB-B3F0-44D7-BFEC-B31F904A88D6}" srcOrd="0" destOrd="0" parTransId="{35CB29F8-47E1-4C60-88E9-0B67150B2407}" sibTransId="{837373A9-1EFA-47A5-832C-C7D5A414AAB7}"/>
    <dgm:cxn modelId="{FACB3896-3BD8-4378-8B7F-D5A56FA4663D}" type="presParOf" srcId="{C86272D5-41D0-4418-AFC2-19760E0338B0}" destId="{A140F40F-77A6-4C5F-B33A-7C7405A78F54}" srcOrd="0" destOrd="0" presId="urn:microsoft.com/office/officeart/2005/8/layout/matrix1"/>
    <dgm:cxn modelId="{D14CED70-11A5-470F-B890-BBAABA8EF7A4}" type="presParOf" srcId="{A140F40F-77A6-4C5F-B33A-7C7405A78F54}" destId="{C0B130B8-1D60-497C-A9B3-5EA4C5F6CE41}" srcOrd="0" destOrd="0" presId="urn:microsoft.com/office/officeart/2005/8/layout/matrix1"/>
    <dgm:cxn modelId="{880C7FDF-276E-4539-B8DA-A6B62B5557B6}" type="presParOf" srcId="{A140F40F-77A6-4C5F-B33A-7C7405A78F54}" destId="{C4BAE202-3F8A-4E2E-9AA8-E1ADEE4605BD}" srcOrd="1" destOrd="0" presId="urn:microsoft.com/office/officeart/2005/8/layout/matrix1"/>
    <dgm:cxn modelId="{3E87A53C-8FF5-4FB1-8275-E58D6DA1DFBE}" type="presParOf" srcId="{A140F40F-77A6-4C5F-B33A-7C7405A78F54}" destId="{52583EDD-2591-4B44-8819-16C3700562DB}" srcOrd="2" destOrd="0" presId="urn:microsoft.com/office/officeart/2005/8/layout/matrix1"/>
    <dgm:cxn modelId="{69E5284E-D5C4-4D9A-9390-E3AE692E7A49}" type="presParOf" srcId="{A140F40F-77A6-4C5F-B33A-7C7405A78F54}" destId="{E463C077-6269-47B9-9516-A7A8F51A0BEF}" srcOrd="3" destOrd="0" presId="urn:microsoft.com/office/officeart/2005/8/layout/matrix1"/>
    <dgm:cxn modelId="{CEC40098-3CE9-40E8-B85E-504BE45BA00F}" type="presParOf" srcId="{A140F40F-77A6-4C5F-B33A-7C7405A78F54}" destId="{9532A856-5BE6-4566-8734-CDB31CFF832B}" srcOrd="4" destOrd="0" presId="urn:microsoft.com/office/officeart/2005/8/layout/matrix1"/>
    <dgm:cxn modelId="{3CC559F2-F526-4326-ABB7-3EB1A4B5370C}" type="presParOf" srcId="{A140F40F-77A6-4C5F-B33A-7C7405A78F54}" destId="{8CDB4F5B-C112-48AD-B3F8-71D5ECCF18B7}" srcOrd="5" destOrd="0" presId="urn:microsoft.com/office/officeart/2005/8/layout/matrix1"/>
    <dgm:cxn modelId="{66A2C40F-A0BA-4A5B-B181-646BC1F94907}" type="presParOf" srcId="{A140F40F-77A6-4C5F-B33A-7C7405A78F54}" destId="{D6B49FB9-41D7-49BE-B9D0-83AB32FABCFF}" srcOrd="6" destOrd="0" presId="urn:microsoft.com/office/officeart/2005/8/layout/matrix1"/>
    <dgm:cxn modelId="{E651851D-9176-42E1-AC93-FE40DFB56CED}" type="presParOf" srcId="{A140F40F-77A6-4C5F-B33A-7C7405A78F54}" destId="{03AD3D0D-07C2-4C31-81DD-366486888E98}" srcOrd="7" destOrd="0" presId="urn:microsoft.com/office/officeart/2005/8/layout/matrix1"/>
    <dgm:cxn modelId="{3357550C-BDA7-4024-8DCC-500D6B288F02}" type="presParOf" srcId="{C86272D5-41D0-4418-AFC2-19760E0338B0}" destId="{99A51CA0-CE82-4AAD-936F-93B6788E0AB2}" srcOrd="1" destOrd="0" presId="urn:microsoft.com/office/officeart/2005/8/layout/matrix1"/>
  </dgm:cxnLst>
  <dgm:bg>
    <a:noFill/>
  </dgm:bg>
  <dgm:whole>
    <a:ln>
      <a:noFill/>
    </a:ln>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803887" cy="5556189"/>
        <a:chOff x="0" y="0"/>
        <a:chExt cx="10803887" cy="5556189"/>
      </a:xfrm>
    </dsp:grpSpPr>
    <dsp:sp modelId="{C0B130B8-1D60-497C-A9B3-5EA4C5F6CE41}">
      <dsp:nvSpPr>
        <dsp:cNvPr id="3" name="单圆角矩形 2"/>
        <dsp:cNvSpPr/>
      </dsp:nvSpPr>
      <dsp:spPr bwMode="white">
        <a:xfrm rot="16200000">
          <a:off x="1311925" y="-1311924"/>
          <a:ext cx="2778095" cy="5401944"/>
        </a:xfrm>
        <a:prstGeom prst="round1Rect">
          <a:avLst/>
        </a:prstGeom>
        <a:noFill/>
        <a:ln>
          <a:solidFill>
            <a:schemeClr val="tx1"/>
          </a:solidFill>
        </a:ln>
      </dsp:spPr>
      <dsp:style>
        <a:lnRef idx="2">
          <a:schemeClr val="lt1"/>
        </a:lnRef>
        <a:fillRef idx="1">
          <a:schemeClr val="accent1"/>
        </a:fillRef>
        <a:effectRef idx="0">
          <a:scrgbClr r="0" g="0" b="0"/>
        </a:effectRef>
        <a:fontRef idx="minor">
          <a:schemeClr val="lt1"/>
        </a:fontRef>
      </dsp:style>
      <dsp:txBody>
        <a:bodyPr rot="5400000" lIns="142240" tIns="142240" rIns="142240" bIns="142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000" dirty="0">
              <a:solidFill>
                <a:schemeClr val="tx1"/>
              </a:solidFill>
            </a:rPr>
            <a:t>Glycan database-independent spectrum interpretation</a:t>
          </a:r>
          <a:endParaRPr lang="en-US" sz="2000" dirty="0">
            <a:solidFill>
              <a:schemeClr val="tx1"/>
            </a:solidFill>
          </a:endParaRPr>
        </a:p>
      </dsp:txBody>
      <dsp:txXfrm rot="16200000">
        <a:off x="1311925" y="-1311924"/>
        <a:ext cx="2778095" cy="5401944"/>
      </dsp:txXfrm>
    </dsp:sp>
    <dsp:sp modelId="{52583EDD-2591-4B44-8819-16C3700562DB}">
      <dsp:nvSpPr>
        <dsp:cNvPr id="4" name="单圆角矩形 3"/>
        <dsp:cNvSpPr/>
      </dsp:nvSpPr>
      <dsp:spPr bwMode="white">
        <a:xfrm>
          <a:off x="5401944" y="0"/>
          <a:ext cx="5401944" cy="2778095"/>
        </a:xfrm>
        <a:prstGeom prst="round1Rect">
          <a:avLst/>
        </a:prstGeom>
        <a:noFill/>
        <a:ln>
          <a:solidFill>
            <a:schemeClr val="tx1"/>
          </a:solidFill>
        </a:ln>
      </dsp:spPr>
      <dsp:style>
        <a:lnRef idx="2">
          <a:schemeClr val="lt1"/>
        </a:lnRef>
        <a:fillRef idx="1">
          <a:schemeClr val="accent1"/>
        </a:fillRef>
        <a:effectRef idx="0">
          <a:scrgbClr r="0" g="0" b="0"/>
        </a:effectRef>
        <a:fontRef idx="minor">
          <a:schemeClr val="lt1"/>
        </a:fontRef>
      </dsp:style>
      <dsp:txBody>
        <a:bodyPr lIns="142240" tIns="142240" rIns="142240" bIns="142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000" dirty="0">
              <a:solidFill>
                <a:schemeClr val="tx1"/>
              </a:solidFill>
            </a:rPr>
            <a:t>Comprehensive glycan profiling with the discovery of novel modified glycans</a:t>
          </a:r>
          <a:endParaRPr lang="en-US" sz="2000" dirty="0">
            <a:solidFill>
              <a:schemeClr val="tx1"/>
            </a:solidFill>
          </a:endParaRPr>
        </a:p>
      </dsp:txBody>
      <dsp:txXfrm>
        <a:off x="5401944" y="0"/>
        <a:ext cx="5401944" cy="2778095"/>
      </dsp:txXfrm>
    </dsp:sp>
    <dsp:sp modelId="{9532A856-5BE6-4566-8734-CDB31CFF832B}">
      <dsp:nvSpPr>
        <dsp:cNvPr id="5" name="单圆角矩形 4"/>
        <dsp:cNvSpPr/>
      </dsp:nvSpPr>
      <dsp:spPr bwMode="white">
        <a:xfrm rot="10800000">
          <a:off x="0" y="2778095"/>
          <a:ext cx="5401944" cy="2778095"/>
        </a:xfrm>
        <a:prstGeom prst="round1Rect">
          <a:avLst/>
        </a:prstGeom>
        <a:noFill/>
        <a:ln>
          <a:solidFill>
            <a:schemeClr val="tx1"/>
          </a:solidFill>
        </a:ln>
      </dsp:spPr>
      <dsp:style>
        <a:lnRef idx="2">
          <a:schemeClr val="lt1"/>
        </a:lnRef>
        <a:fillRef idx="1">
          <a:schemeClr val="accent1"/>
        </a:fillRef>
        <a:effectRef idx="0">
          <a:scrgbClr r="0" g="0" b="0"/>
        </a:effectRef>
        <a:fontRef idx="minor">
          <a:schemeClr val="lt1"/>
        </a:fontRef>
      </dsp:style>
      <dsp:txBody>
        <a:bodyPr rot="10800000" lIns="142240" tIns="142240" rIns="142240" bIns="142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000" dirty="0">
              <a:solidFill>
                <a:schemeClr val="tx1"/>
              </a:solidFill>
            </a:rPr>
            <a:t>Spectrum expansion strategy deeply reveals micro-heterogeneity of glycosylation</a:t>
          </a:r>
          <a:endParaRPr lang="en-US" sz="2000" dirty="0">
            <a:solidFill>
              <a:schemeClr val="tx1"/>
            </a:solidFill>
          </a:endParaRPr>
        </a:p>
      </dsp:txBody>
      <dsp:txXfrm rot="10800000">
        <a:off x="0" y="2778095"/>
        <a:ext cx="5401944" cy="2778095"/>
      </dsp:txXfrm>
    </dsp:sp>
    <dsp:sp modelId="{D6B49FB9-41D7-49BE-B9D0-83AB32FABCFF}">
      <dsp:nvSpPr>
        <dsp:cNvPr id="6" name="单圆角矩形 5"/>
        <dsp:cNvSpPr/>
      </dsp:nvSpPr>
      <dsp:spPr bwMode="white">
        <a:xfrm rot="5400000">
          <a:off x="6713868" y="1466170"/>
          <a:ext cx="2778095" cy="5401944"/>
        </a:xfrm>
        <a:prstGeom prst="round1Rect">
          <a:avLst/>
        </a:prstGeom>
        <a:noFill/>
        <a:ln>
          <a:solidFill>
            <a:schemeClr val="tx1"/>
          </a:solidFill>
        </a:ln>
      </dsp:spPr>
      <dsp:style>
        <a:lnRef idx="2">
          <a:schemeClr val="lt1"/>
        </a:lnRef>
        <a:fillRef idx="1">
          <a:schemeClr val="accent1"/>
        </a:fillRef>
        <a:effectRef idx="0">
          <a:scrgbClr r="0" g="0" b="0"/>
        </a:effectRef>
        <a:fontRef idx="minor">
          <a:schemeClr val="lt1"/>
        </a:fontRef>
      </dsp:style>
      <dsp:txBody>
        <a:bodyPr rot="-5400000" lIns="142240" tIns="142240" rIns="142240" bIns="142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000" dirty="0">
              <a:solidFill>
                <a:schemeClr val="tx1"/>
              </a:solidFill>
            </a:rPr>
            <a:t>User-friendly graphic interface with statistical post-analysis</a:t>
          </a:r>
          <a:endParaRPr lang="en-US" sz="2000" dirty="0">
            <a:solidFill>
              <a:schemeClr val="tx1"/>
            </a:solidFill>
          </a:endParaRPr>
        </a:p>
      </dsp:txBody>
      <dsp:txXfrm rot="5400000">
        <a:off x="6713868" y="1466170"/>
        <a:ext cx="2778095" cy="5401944"/>
      </dsp:txXfrm>
    </dsp:sp>
    <dsp:sp modelId="{99A51CA0-CE82-4AAD-936F-93B6788E0AB2}">
      <dsp:nvSpPr>
        <dsp:cNvPr id="7" name="圆角矩形 6"/>
        <dsp:cNvSpPr/>
      </dsp:nvSpPr>
      <dsp:spPr bwMode="white">
        <a:xfrm>
          <a:off x="3781360" y="2083571"/>
          <a:ext cx="3241166" cy="1389047"/>
        </a:xfrm>
        <a:prstGeom prst="roundRect">
          <a:avLst/>
        </a:prstGeom>
        <a:solidFill>
          <a:srgbClr val="3D95F6"/>
        </a:solidFill>
      </dsp:spPr>
      <dsp:style>
        <a:lnRef idx="2">
          <a:schemeClr val="lt1"/>
        </a:lnRef>
        <a:fillRef idx="1">
          <a:schemeClr val="accent1">
            <a:tint val="60000"/>
          </a:schemeClr>
        </a:fillRef>
        <a:effectRef idx="0">
          <a:scrgbClr r="0" g="0" b="0"/>
        </a:effectRef>
        <a:fontRef idx="minor"/>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dirty="0">
              <a:solidFill>
                <a:schemeClr val="bg1"/>
              </a:solidFill>
            </a:rPr>
            <a:t>Glyco-Decipher</a:t>
          </a:r>
          <a:endParaRPr lang="en-US" sz="2400" dirty="0">
            <a:solidFill>
              <a:schemeClr val="bg1"/>
            </a:solidFill>
          </a:endParaRPr>
        </a:p>
      </dsp:txBody>
      <dsp:txXfrm>
        <a:off x="3781360" y="2083571"/>
        <a:ext cx="3241166" cy="1389047"/>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type="round1Rect" r:blip="" rot="270">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parTxLTRAlign" val="l"/>
                  <dgm:param type="parTxRTLAlign" val="r"/>
                  <dgm:param type="txAnchorVert" val="t"/>
                </dgm:alg>
              </dgm:if>
              <dgm:else name="Name7">
                <dgm:alg type="tx"/>
              </dgm:else>
            </dgm:choose>
            <dgm:shape xmlns:r="http://schemas.openxmlformats.org/officeDocument/2006/relationships" type="rect" r:blip="" rot="270"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parTxLTRAlign" val="l"/>
                  <dgm:param type="parTxRTLAlign" val="r"/>
                  <dgm:param type="txAnchorVert" val="t"/>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type="round1Rect" r:blip="" rot="180">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parTxLTRAlign" val="l"/>
                  <dgm:param type="parTxRTLAlign" val="r"/>
                  <dgm:param type="txAnchorVert" val="t"/>
                </dgm:alg>
              </dgm:if>
              <dgm:else name="Name25">
                <dgm:alg type="tx"/>
              </dgm:else>
            </dgm:choose>
            <dgm:shape xmlns:r="http://schemas.openxmlformats.org/officeDocument/2006/relationships" type="rect" r:blip="" rot="180"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type="round1Rect" r:blip="" rot="90">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parTxLTRAlign" val="l"/>
                  <dgm:param type="parTxRTLAlign" val="r"/>
                  <dgm:param type="txAnchorVert" val="t"/>
                </dgm:alg>
              </dgm:if>
              <dgm:else name="Name34">
                <dgm:alg type="tx"/>
              </dgm:else>
            </dgm:choose>
            <dgm:shape xmlns:r="http://schemas.openxmlformats.org/officeDocument/2006/relationships" type="rect" r:blip="" rot="90"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598"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endParaRPr lang="zh-CN" altLang="en-US"/>
          </a:p>
        </p:txBody>
      </p:sp>
      <p:sp>
        <p:nvSpPr>
          <p:cNvPr id="1049599" name="日期占位符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fld id="{FE382C5F-976A-40DF-8256-970751C86E48}" type="datetimeFigureOut">
              <a:rPr lang="zh-CN" altLang="en-US"/>
            </a:fld>
            <a:endParaRPr lang="zh-CN" altLang="en-US"/>
          </a:p>
        </p:txBody>
      </p:sp>
      <p:sp>
        <p:nvSpPr>
          <p:cNvPr id="1049600" name="页脚占位符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endParaRPr lang="zh-CN" altLang="en-US"/>
          </a:p>
        </p:txBody>
      </p:sp>
      <p:sp>
        <p:nvSpPr>
          <p:cNvPr id="1049601" name="灯片编号占位符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fld id="{A64A40CE-6B8D-41EF-80B9-26E966FEDB76}" type="slidenum">
              <a:rPr lang="zh-CN" altLang="en-US"/>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592"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endParaRPr lang="zh-CN" altLang="en-US"/>
          </a:p>
        </p:txBody>
      </p:sp>
      <p:sp>
        <p:nvSpPr>
          <p:cNvPr id="1049593" name="日期占位符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fld id="{3851328F-E0FD-48BC-8D0E-CC77814D10E6}" type="datetimeFigureOut">
              <a:rPr lang="zh-CN" altLang="en-US"/>
            </a:fld>
            <a:endParaRPr lang="zh-CN" altLang="en-US"/>
          </a:p>
        </p:txBody>
      </p:sp>
      <p:sp>
        <p:nvSpPr>
          <p:cNvPr id="1049594" name="幻灯片图像占位符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1049595" name="备注占位符 4"/>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1049596" name="页脚占位符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endParaRPr lang="zh-CN" altLang="en-US"/>
          </a:p>
        </p:txBody>
      </p:sp>
      <p:sp>
        <p:nvSpPr>
          <p:cNvPr id="1049597" name="灯片编号占位符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fld id="{D8CC9332-E851-41FB-8053-315BA7566FB5}"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CC9332-E851-41FB-8053-315BA7566FB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9 </a:t>
            </a:r>
            <a:r>
              <a:rPr lang="zh-CN" altLang="en-US" dirty="0"/>
              <a:t> 目前所有糖肽的解析软件只对一张谱图进行解析，他忽略了谱图之间的联系。我们知道蛋白质糖基化是高度异质性的，糖链的这种多样性给分析带来了挑战，但同时也给我们带来了谱图之间的联系。各种性质不同的糖链连接于同一条肽段，有些糖链是酸性、有些是中性的，有些丰度高、有些丰度低。低丰度、酸性糖链的糖肽，肽段的碎裂效率比较低，碎片离子很少。仅仅凭其本身的谱图是不可能得到鉴定的。另一方面，高丰度、中性糖链的糖肽，肽段碎裂比较好，比较容易鉴定。那我们是否能将这两类谱图关联起来实现左边的谱图的鉴定？这是完全有可能的，因为它们有相同的肽段骨架。可以利用相同的肽段分子量、相似的碎片离子模式将这两个谱图关联起来。所以我们这种谱图拓展的策略就是利用蛋白质糖基化高度异质性的特点，通过已经鉴定到的糖肽谱图去鉴定其他糖肽的谱图，从而提高谱图解析率。这个策略能否成功的关键是肽段骨架的碎片离子模式是否相似。</a:t>
            </a:r>
            <a:endParaRPr lang="zh-CN" altLang="en-US" dirty="0"/>
          </a:p>
          <a:p>
            <a:endParaRPr lang="zh-CN" altLang="en-US" dirty="0"/>
          </a:p>
          <a:p>
            <a:endParaRPr lang="zh-CN" altLang="en-US"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pPr>
              <a:defRPr/>
            </a:pPr>
            <a:fld id="{B79CAA37-5AB9-414F-BB64-C3D0923A8BF6}" type="slidenum">
              <a:rPr lang="zh-CN" altLang="en-US" smtClean="0"/>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3251200" y="504825"/>
            <a:ext cx="3367088" cy="2525713"/>
          </a:xfrm>
        </p:spPr>
      </p:sp>
      <p:sp>
        <p:nvSpPr>
          <p:cNvPr id="26627" name="Notes Placeholder 2"/>
          <p:cNvSpPr>
            <a:spLocks noGrp="1"/>
          </p:cNvSpPr>
          <p:nvPr>
            <p:ph type="body" idx="1"/>
          </p:nvPr>
        </p:nvSpPr>
        <p:spPr>
          <a:noFill/>
        </p:spPr>
        <p:txBody>
          <a:bodyPr/>
          <a:lstStyle/>
          <a:p>
            <a:pPr marL="0" indent="0">
              <a:lnSpc>
                <a:spcPct val="125000"/>
              </a:lnSpc>
              <a:buFont typeface="Wingdings" panose="05000000000000000000" pitchFamily="2" charset="2"/>
              <a:buNone/>
            </a:pPr>
            <a:r>
              <a:rPr lang="en-US" altLang="zh-CN" dirty="0">
                <a:sym typeface="+mn-ea"/>
              </a:rPr>
              <a:t>Enzyme Activity, Cell-Cell Adhesion, Cell Growth, Cell Differentiation</a:t>
            </a:r>
            <a:endParaRPr lang="en-US" altLang="zh-CN" dirty="0">
              <a:sym typeface="+mn-ea"/>
            </a:endParaRPr>
          </a:p>
          <a:p>
            <a:pPr marL="0" indent="0">
              <a:lnSpc>
                <a:spcPct val="125000"/>
              </a:lnSpc>
              <a:buFont typeface="Wingdings" panose="05000000000000000000" pitchFamily="2" charset="2"/>
              <a:buNone/>
            </a:pPr>
            <a:r>
              <a:rPr lang="en-US" altLang="zh-CN" dirty="0">
                <a:sym typeface="+mn-ea"/>
              </a:rPr>
              <a:t>Complex glycans at the cell surface are targets of microbes and viruses, regulate cell adhesion and development, influence metastasis of cancer cells, and regulate myriad receptor:ligand interactions. Glycans within the secretory pathway regulate protein quality control, turnover, and trafficking of molecules to organelles. Nucleocytoplasmic O-linked N-acetylglucosamine (O-GlcNAc) has extensive crosstalk with phosphorylation to regulate signaling, cytoskeletal functions, and gene expression in response to nutrients and stress.</a:t>
            </a:r>
            <a:endParaRPr lang="en-US" altLang="zh-CN" dirty="0">
              <a:sym typeface="+mn-e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sz="1800" b="1" i="0" kern="100" spc="0" dirty="0">
                <a:solidFill>
                  <a:srgbClr val="333333"/>
                </a:solidFill>
                <a:effectLst/>
                <a:ea typeface="宋体" panose="02010600030101010101" pitchFamily="2" charset="-122"/>
              </a:rPr>
              <a:t>modifying the Fc domain with chains of sugar molecules (glycosylation) can trigger cellular immune functions that can either protect against or worsen viral diseases, such as dengue and COVID-19.</a:t>
            </a:r>
            <a:endParaRPr sz="1800" b="1" i="0" kern="100" spc="0" dirty="0">
              <a:solidFill>
                <a:srgbClr val="333333"/>
              </a:solidFill>
              <a:effectLst/>
              <a:ea typeface="宋体" panose="02010600030101010101" pitchFamily="2" charset="-122"/>
            </a:endParaRPr>
          </a:p>
        </p:txBody>
      </p:sp>
      <p:sp>
        <p:nvSpPr>
          <p:cNvPr id="4" name="灯片编号占位符 3"/>
          <p:cNvSpPr>
            <a:spLocks noGrp="1"/>
          </p:cNvSpPr>
          <p:nvPr>
            <p:ph type="sldNum" sz="quarter" idx="5"/>
          </p:nvPr>
        </p:nvSpPr>
        <p:spPr/>
        <p:txBody>
          <a:bodyPr/>
          <a:lstStyle/>
          <a:p>
            <a:fld id="{D8CC9332-E851-41FB-8053-315BA7566FB5}"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In Glyco-Decipher, all spectra for PSMs of N-glycopeptides should have three or more Y ions, and the spectra for O-glycopeptides should not have these ions. </a:t>
            </a:r>
            <a:endParaRPr lang="zh-CN" altLang="en-US"/>
          </a:p>
          <a:p>
            <a:r>
              <a:rPr lang="zh-CN" altLang="en-US"/>
              <a:t>In Glyco-Decipher, all spectra for PSMs of N-glycopeptides should have three or more Y ions, and the spectra for O-glycopeptides should not have these ions. </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767B813-C133-4F6E-89E3-6CB071C2BFCB}"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Figure 1. Workflow of serum site-specific glycan biomarker discovery by a highly robust N-glycoproteomic (HRN) platform. In the HRN platform, serum N-glycopeptides were enriched by an automated HPLC-HILIC method, detected by a stable microflow LC-MS/MS system, and identified with high-sensitive Glyco-Decipher software. Site-specific glycan biomarker candidates were determined through comprehensive consideration in discovery and validation cohorts using shotgun glycoproteomics, and then confirmed in a verification cohort using targeted glycoproteomics.</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a:solidFill>
              <a:srgbClr val="000000"/>
            </a:solidFill>
            <a:miter/>
          </a:ln>
        </p:spPr>
      </p:sp>
      <p:sp>
        <p:nvSpPr>
          <p:cNvPr id="112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1268"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buNone/>
            </a:pPr>
            <a:fld id="{9A0DB2DC-4C9A-4742-B13C-FB6460FD3503}" type="slidenum">
              <a:rPr lang="zh-CN" altLang="en-US" sz="1200" dirty="0">
                <a:latin typeface="Calibri" panose="020F0502020204030204" pitchFamily="34" charset="0"/>
              </a:rPr>
            </a:fld>
            <a:endParaRPr lang="zh-CN" altLang="en-US"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5" descr="14-2.png"/>
          <p:cNvPicPr>
            <a:picLocks noChangeAspect="1"/>
          </p:cNvPicPr>
          <p:nvPr userDrawn="1"/>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rcRect l="38138" b="39864"/>
          <a:stretch>
            <a:fillRect/>
          </a:stretch>
        </p:blipFill>
        <p:spPr bwMode="auto">
          <a:xfrm>
            <a:off x="2814523" y="1229007"/>
            <a:ext cx="8553223" cy="5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3"/>
          <p:cNvSpPr>
            <a:spLocks noGrp="1"/>
          </p:cNvSpPr>
          <p:nvPr>
            <p:ph type="sldNum" sz="quarter" idx="12"/>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fld>
            <a:endParaRPr lang="en-US" altLang="zh-C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grpSp>
        <p:nvGrpSpPr>
          <p:cNvPr id="8" name="组合 7"/>
          <p:cNvGrpSpPr/>
          <p:nvPr userDrawn="1"/>
        </p:nvGrpSpPr>
        <p:grpSpPr>
          <a:xfrm flipV="1">
            <a:off x="988542" y="706192"/>
            <a:ext cx="10766853" cy="45719"/>
            <a:chOff x="1239791" y="3373704"/>
            <a:chExt cx="5327375" cy="56535"/>
          </a:xfrm>
        </p:grpSpPr>
        <p:sp>
          <p:nvSpPr>
            <p:cNvPr id="9" name="矩形 8"/>
            <p:cNvSpPr/>
            <p:nvPr/>
          </p:nvSpPr>
          <p:spPr>
            <a:xfrm>
              <a:off x="1239791" y="3373704"/>
              <a:ext cx="1068443" cy="56535"/>
            </a:xfrm>
            <a:prstGeom prst="rect">
              <a:avLst/>
            </a:prstGeom>
            <a:solidFill>
              <a:srgbClr val="0070C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0" name="矩形 9"/>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1" name="矩形 10"/>
            <p:cNvSpPr/>
            <p:nvPr/>
          </p:nvSpPr>
          <p:spPr>
            <a:xfrm>
              <a:off x="2305265" y="3373704"/>
              <a:ext cx="1068443" cy="56535"/>
            </a:xfrm>
            <a:prstGeom prst="rect">
              <a:avLst/>
            </a:prstGeom>
            <a:solidFill>
              <a:srgbClr val="DCC12A"/>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2" name="矩形 11"/>
            <p:cNvSpPr/>
            <p:nvPr/>
          </p:nvSpPr>
          <p:spPr>
            <a:xfrm>
              <a:off x="4433247" y="3373704"/>
              <a:ext cx="1068443" cy="56535"/>
            </a:xfrm>
            <a:prstGeom prst="rect">
              <a:avLst/>
            </a:prstGeom>
            <a:solidFill>
              <a:srgbClr val="C51729"/>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3" name="矩形 12"/>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9529" y="1398494"/>
            <a:ext cx="5468928" cy="5432346"/>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4730" y="133858"/>
            <a:ext cx="642765" cy="642765"/>
          </a:xfrm>
          <a:prstGeom prst="rect">
            <a:avLst/>
          </a:prstGeom>
        </p:spPr>
      </p:pic>
      <p:sp>
        <p:nvSpPr>
          <p:cNvPr id="14" name="灯片编号占位符 3"/>
          <p:cNvSpPr>
            <a:spLocks noGrp="1"/>
          </p:cNvSpPr>
          <p:nvPr>
            <p:ph type="sldNum" sz="quarter" idx="12"/>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fld>
            <a:endParaRPr lang="en-US" altLang="zh-C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5" descr="14-2.png"/>
          <p:cNvPicPr>
            <a:picLocks noChangeAspect="1"/>
          </p:cNvPicPr>
          <p:nvPr userDrawn="1"/>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rcRect l="38138" b="39864"/>
          <a:stretch>
            <a:fillRect/>
          </a:stretch>
        </p:blipFill>
        <p:spPr bwMode="auto">
          <a:xfrm>
            <a:off x="2814523" y="1229007"/>
            <a:ext cx="8553223" cy="5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3"/>
          <p:cNvSpPr>
            <a:spLocks noGrp="1"/>
          </p:cNvSpPr>
          <p:nvPr>
            <p:ph type="sldNum" sz="quarter" idx="12"/>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fld>
            <a:endParaRPr lang="en-US" altLang="zh-CN"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grpSp>
        <p:nvGrpSpPr>
          <p:cNvPr id="8" name="组合 7"/>
          <p:cNvGrpSpPr/>
          <p:nvPr userDrawn="1"/>
        </p:nvGrpSpPr>
        <p:grpSpPr>
          <a:xfrm flipV="1">
            <a:off x="988542" y="706192"/>
            <a:ext cx="10766853" cy="45719"/>
            <a:chOff x="1239791" y="3373704"/>
            <a:chExt cx="5327375" cy="56535"/>
          </a:xfrm>
        </p:grpSpPr>
        <p:sp>
          <p:nvSpPr>
            <p:cNvPr id="9" name="矩形 8"/>
            <p:cNvSpPr/>
            <p:nvPr/>
          </p:nvSpPr>
          <p:spPr>
            <a:xfrm>
              <a:off x="1239791" y="3373704"/>
              <a:ext cx="1068443" cy="56535"/>
            </a:xfrm>
            <a:prstGeom prst="rect">
              <a:avLst/>
            </a:prstGeom>
            <a:solidFill>
              <a:srgbClr val="0070C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0" name="矩形 9"/>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1" name="矩形 10"/>
            <p:cNvSpPr/>
            <p:nvPr/>
          </p:nvSpPr>
          <p:spPr>
            <a:xfrm>
              <a:off x="2305265" y="3373704"/>
              <a:ext cx="1068443" cy="56535"/>
            </a:xfrm>
            <a:prstGeom prst="rect">
              <a:avLst/>
            </a:prstGeom>
            <a:solidFill>
              <a:srgbClr val="DCC12A"/>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2" name="矩形 11"/>
            <p:cNvSpPr/>
            <p:nvPr/>
          </p:nvSpPr>
          <p:spPr>
            <a:xfrm>
              <a:off x="4433247" y="3373704"/>
              <a:ext cx="1068443" cy="56535"/>
            </a:xfrm>
            <a:prstGeom prst="rect">
              <a:avLst/>
            </a:prstGeom>
            <a:solidFill>
              <a:srgbClr val="C51729"/>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3" name="矩形 12"/>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9529" y="1398494"/>
            <a:ext cx="5468928" cy="5432346"/>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4730" y="133858"/>
            <a:ext cx="642765" cy="642765"/>
          </a:xfrm>
          <a:prstGeom prst="rect">
            <a:avLst/>
          </a:prstGeom>
        </p:spPr>
      </p:pic>
      <p:sp>
        <p:nvSpPr>
          <p:cNvPr id="14" name="灯片编号占位符 3"/>
          <p:cNvSpPr>
            <a:spLocks noGrp="1"/>
          </p:cNvSpPr>
          <p:nvPr>
            <p:ph type="sldNum" sz="quarter" idx="12"/>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fld>
            <a:endParaRPr lang="en-US" altLang="zh-CN"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stretch>
            <a:fillRect/>
          </a:stretch>
        </p:blipFill>
        <p:spPr>
          <a:xfrm>
            <a:off x="0" y="0"/>
            <a:ext cx="12192000" cy="6858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5" descr="14-2.png"/>
          <p:cNvPicPr>
            <a:picLocks noChangeAspect="1"/>
          </p:cNvPicPr>
          <p:nvPr userDrawn="1"/>
        </p:nvPicPr>
        <p:blipFill>
          <a:blip r:embed="rId2" cstate="screen">
            <a:duotone>
              <a:prstClr val="black"/>
              <a:schemeClr val="tx2">
                <a:tint val="45000"/>
                <a:satMod val="400000"/>
              </a:schemeClr>
            </a:duotone>
          </a:blip>
          <a:srcRect/>
          <a:stretch>
            <a:fillRect/>
          </a:stretch>
        </p:blipFill>
        <p:spPr bwMode="auto">
          <a:xfrm>
            <a:off x="2814523" y="1229007"/>
            <a:ext cx="8553223" cy="5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3"/>
          <p:cNvSpPr>
            <a:spLocks noGrp="1"/>
          </p:cNvSpPr>
          <p:nvPr>
            <p:ph type="sldNum" sz="quarter" idx="12"/>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solidFill>
                  <a:srgbClr val="808080">
                    <a:lumMod val="75000"/>
                  </a:srgbClr>
                </a:solidFill>
              </a:rPr>
            </a:fld>
            <a:endParaRPr lang="en-US" altLang="zh-CN" dirty="0">
              <a:solidFill>
                <a:srgbClr val="808080">
                  <a:lumMod val="75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49470" name="灯片编号占位符 3"/>
          <p:cNvSpPr>
            <a:spLocks noGrp="1"/>
          </p:cNvSpPr>
          <p:nvPr>
            <p:ph type="sldNum" sz="quarter" idx="12"/>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solidFill>
                  <a:srgbClr val="808080">
                    <a:lumMod val="75000"/>
                  </a:srgbClr>
                </a:solidFill>
              </a:rPr>
            </a:fld>
            <a:endParaRPr lang="en-US" altLang="zh-CN" dirty="0">
              <a:solidFill>
                <a:srgbClr val="808080">
                  <a:lumMod val="75000"/>
                </a:srgbClr>
              </a:solidFill>
            </a:endParaRPr>
          </a:p>
        </p:txBody>
      </p:sp>
      <p:grpSp>
        <p:nvGrpSpPr>
          <p:cNvPr id="8" name="组合 7"/>
          <p:cNvGrpSpPr/>
          <p:nvPr userDrawn="1"/>
        </p:nvGrpSpPr>
        <p:grpSpPr>
          <a:xfrm flipV="1">
            <a:off x="988542" y="706192"/>
            <a:ext cx="10766853" cy="45719"/>
            <a:chOff x="1239791" y="3373704"/>
            <a:chExt cx="5327375" cy="56535"/>
          </a:xfrm>
        </p:grpSpPr>
        <p:sp>
          <p:nvSpPr>
            <p:cNvPr id="9" name="矩形 8"/>
            <p:cNvSpPr/>
            <p:nvPr/>
          </p:nvSpPr>
          <p:spPr>
            <a:xfrm>
              <a:off x="1239791" y="3373704"/>
              <a:ext cx="1068443" cy="56535"/>
            </a:xfrm>
            <a:prstGeom prst="rect">
              <a:avLst/>
            </a:prstGeom>
            <a:solidFill>
              <a:srgbClr val="0070C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0" name="矩形 9"/>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1" name="矩形 10"/>
            <p:cNvSpPr/>
            <p:nvPr/>
          </p:nvSpPr>
          <p:spPr>
            <a:xfrm>
              <a:off x="2305265" y="3373704"/>
              <a:ext cx="1068443" cy="56535"/>
            </a:xfrm>
            <a:prstGeom prst="rect">
              <a:avLst/>
            </a:prstGeom>
            <a:solidFill>
              <a:srgbClr val="DCC12A"/>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2" name="矩形 11"/>
            <p:cNvSpPr/>
            <p:nvPr/>
          </p:nvSpPr>
          <p:spPr>
            <a:xfrm>
              <a:off x="4433247" y="3373704"/>
              <a:ext cx="1068443" cy="56535"/>
            </a:xfrm>
            <a:prstGeom prst="rect">
              <a:avLst/>
            </a:prstGeom>
            <a:solidFill>
              <a:srgbClr val="C51729"/>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3" name="矩形 12"/>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pic>
        <p:nvPicPr>
          <p:cNvPr id="6" name="图片 5"/>
          <p:cNvPicPr>
            <a:picLocks noChangeAspect="1"/>
          </p:cNvPicPr>
          <p:nvPr userDrawn="1"/>
        </p:nvPicPr>
        <p:blipFill>
          <a:blip r:embed="rId2" cstate="print"/>
          <a:stretch>
            <a:fillRect/>
          </a:stretch>
        </p:blipFill>
        <p:spPr>
          <a:xfrm>
            <a:off x="6709529" y="1398494"/>
            <a:ext cx="5468928" cy="5432346"/>
          </a:xfrm>
          <a:prstGeom prst="rect">
            <a:avLst/>
          </a:prstGeom>
        </p:spPr>
      </p:pic>
      <p:pic>
        <p:nvPicPr>
          <p:cNvPr id="3" name="图片 2"/>
          <p:cNvPicPr>
            <a:picLocks noChangeAspect="1"/>
          </p:cNvPicPr>
          <p:nvPr userDrawn="1"/>
        </p:nvPicPr>
        <p:blipFill>
          <a:blip r:embed="rId3" cstate="screen"/>
          <a:stretch>
            <a:fillRect/>
          </a:stretch>
        </p:blipFill>
        <p:spPr>
          <a:xfrm>
            <a:off x="144730" y="133858"/>
            <a:ext cx="642765" cy="642765"/>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3" name="矩形 2"/>
          <p:cNvSpPr>
            <a:spLocks noChangeArrowheads="1"/>
          </p:cNvSpPr>
          <p:nvPr userDrawn="1"/>
        </p:nvSpPr>
        <p:spPr bwMode="auto">
          <a:xfrm>
            <a:off x="0" y="1"/>
            <a:ext cx="12192000" cy="798513"/>
          </a:xfrm>
          <a:prstGeom prst="rect">
            <a:avLst/>
          </a:prstGeom>
          <a:solidFill>
            <a:srgbClr val="0A4F94">
              <a:alpha val="87842"/>
            </a:srgbClr>
          </a:solidFill>
          <a:ln>
            <a:noFill/>
          </a:ln>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1" hangingPunct="1">
              <a:defRPr/>
            </a:pPr>
            <a:endParaRPr lang="zh-CN" altLang="en-US" sz="2400" b="1">
              <a:solidFill>
                <a:srgbClr val="000000"/>
              </a:solidFill>
              <a:latin typeface="Times New Roman" panose="02020603050405020304" pitchFamily="18" charset="0"/>
            </a:endParaRPr>
          </a:p>
        </p:txBody>
      </p:sp>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4" name="灯片编号占位符 4"/>
          <p:cNvSpPr>
            <a:spLocks noGrp="1"/>
          </p:cNvSpPr>
          <p:nvPr>
            <p:ph type="sldNum" sz="quarter" idx="10"/>
          </p:nvPr>
        </p:nvSpPr>
        <p:spPr/>
        <p:txBody>
          <a:bodyPr/>
          <a:lstStyle>
            <a:lvl1pPr>
              <a:buFontTx/>
              <a:buNone/>
              <a:defRPr smtClean="0">
                <a:latin typeface="Calibri" panose="020F0502020204030204" pitchFamily="34" charset="0"/>
              </a:defRPr>
            </a:lvl1pPr>
          </a:lstStyle>
          <a:p>
            <a:pPr>
              <a:defRPr/>
            </a:pPr>
            <a:endParaRPr lang="zh-CN" altLang="en-US" dirty="0">
              <a:solidFill>
                <a:srgbClr val="000000"/>
              </a:solidFill>
            </a:endParaRPr>
          </a:p>
        </p:txBody>
      </p:sp>
      <p:sp>
        <p:nvSpPr>
          <p:cNvPr id="5" name="灯片编号占位符 3"/>
          <p:cNvSpPr txBox="1"/>
          <p:nvPr userDrawn="1"/>
        </p:nvSpPr>
        <p:spPr>
          <a:xfrm>
            <a:off x="11438238" y="225950"/>
            <a:ext cx="469556" cy="414592"/>
          </a:xfrm>
          <a:prstGeom prst="rect">
            <a:avLst/>
          </a:prstGeom>
        </p:spPr>
        <p:txBody>
          <a:bodyPr/>
          <a:lstStyle>
            <a:defPPr>
              <a:defRPr lang="en-US"/>
            </a:defPPr>
            <a:lvl1pPr algn="l" rtl="0" fontAlgn="base">
              <a:spcBef>
                <a:spcPct val="0"/>
              </a:spcBef>
              <a:spcAft>
                <a:spcPct val="0"/>
              </a:spcAft>
              <a:defRPr kern="1200">
                <a:solidFill>
                  <a:schemeClr val="bg2">
                    <a:lumMod val="75000"/>
                  </a:schemeClr>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2A4596E2-CD65-48BF-87D1-8BC17B8150AB}" type="slidenum">
              <a:rPr lang="zh-CN" altLang="en-US" smtClean="0">
                <a:solidFill>
                  <a:srgbClr val="808080">
                    <a:lumMod val="75000"/>
                  </a:srgbClr>
                </a:solidFill>
              </a:rPr>
            </a:fld>
            <a:endParaRPr lang="en-US" altLang="zh-CN" dirty="0">
              <a:solidFill>
                <a:srgbClr val="808080">
                  <a:lumMod val="75000"/>
                </a:srgb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5" descr="14-2.png"/>
          <p:cNvPicPr>
            <a:picLocks noChangeAspect="1"/>
          </p:cNvPicPr>
          <p:nvPr userDrawn="1"/>
        </p:nvPicPr>
        <p:blipFill>
          <a:blip r:embed="rId2" cstate="screen">
            <a:duotone>
              <a:prstClr val="black"/>
              <a:schemeClr val="tx2">
                <a:tint val="45000"/>
                <a:satMod val="400000"/>
              </a:schemeClr>
            </a:duotone>
          </a:blip>
          <a:srcRect/>
          <a:stretch>
            <a:fillRect/>
          </a:stretch>
        </p:blipFill>
        <p:spPr bwMode="auto">
          <a:xfrm>
            <a:off x="2814523" y="1229007"/>
            <a:ext cx="8553223" cy="5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3"/>
          <p:cNvSpPr>
            <a:spLocks noGrp="1"/>
          </p:cNvSpPr>
          <p:nvPr>
            <p:ph type="sldNum" sz="quarter" idx="12"/>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fld>
            <a:endParaRPr lang="en-US" altLang="zh-CN"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5" descr="14-2.png"/>
          <p:cNvPicPr>
            <a:picLocks noChangeAspect="1"/>
          </p:cNvPicPr>
          <p:nvPr userDrawn="1"/>
        </p:nvPicPr>
        <p:blipFill>
          <a:blip r:embed="rId2" cstate="screen">
            <a:duotone>
              <a:prstClr val="black"/>
              <a:schemeClr val="tx2">
                <a:tint val="45000"/>
                <a:satMod val="400000"/>
              </a:schemeClr>
            </a:duotone>
          </a:blip>
          <a:srcRect/>
          <a:stretch>
            <a:fillRect/>
          </a:stretch>
        </p:blipFill>
        <p:spPr bwMode="auto">
          <a:xfrm>
            <a:off x="2814523" y="1229007"/>
            <a:ext cx="8553223" cy="5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3"/>
          <p:cNvSpPr>
            <a:spLocks noGrp="1"/>
          </p:cNvSpPr>
          <p:nvPr>
            <p:ph type="sldNum" sz="quarter" idx="12"/>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solidFill>
                  <a:srgbClr val="808080">
                    <a:lumMod val="75000"/>
                  </a:srgbClr>
                </a:solidFill>
              </a:rPr>
            </a:fld>
            <a:endParaRPr lang="en-US" altLang="zh-CN" dirty="0">
              <a:solidFill>
                <a:srgbClr val="808080">
                  <a:lumMod val="75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49470" name="灯片编号占位符 3"/>
          <p:cNvSpPr>
            <a:spLocks noGrp="1"/>
          </p:cNvSpPr>
          <p:nvPr>
            <p:ph type="sldNum" sz="quarter" idx="12"/>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solidFill>
                  <a:srgbClr val="808080">
                    <a:lumMod val="75000"/>
                  </a:srgbClr>
                </a:solidFill>
              </a:rPr>
            </a:fld>
            <a:endParaRPr lang="en-US" altLang="zh-CN" dirty="0">
              <a:solidFill>
                <a:srgbClr val="808080">
                  <a:lumMod val="75000"/>
                </a:srgbClr>
              </a:solidFill>
            </a:endParaRPr>
          </a:p>
        </p:txBody>
      </p:sp>
      <p:grpSp>
        <p:nvGrpSpPr>
          <p:cNvPr id="8" name="组合 7"/>
          <p:cNvGrpSpPr/>
          <p:nvPr userDrawn="1"/>
        </p:nvGrpSpPr>
        <p:grpSpPr>
          <a:xfrm flipV="1">
            <a:off x="988542" y="706192"/>
            <a:ext cx="10766853" cy="45719"/>
            <a:chOff x="1239791" y="3373704"/>
            <a:chExt cx="5327375" cy="56535"/>
          </a:xfrm>
        </p:grpSpPr>
        <p:sp>
          <p:nvSpPr>
            <p:cNvPr id="9" name="矩形 8"/>
            <p:cNvSpPr/>
            <p:nvPr/>
          </p:nvSpPr>
          <p:spPr>
            <a:xfrm>
              <a:off x="1239791" y="3373704"/>
              <a:ext cx="1068443" cy="56535"/>
            </a:xfrm>
            <a:prstGeom prst="rect">
              <a:avLst/>
            </a:prstGeom>
            <a:solidFill>
              <a:srgbClr val="0070C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0" name="矩形 9"/>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1" name="矩形 10"/>
            <p:cNvSpPr/>
            <p:nvPr/>
          </p:nvSpPr>
          <p:spPr>
            <a:xfrm>
              <a:off x="2305265" y="3373704"/>
              <a:ext cx="1068443" cy="56535"/>
            </a:xfrm>
            <a:prstGeom prst="rect">
              <a:avLst/>
            </a:prstGeom>
            <a:solidFill>
              <a:srgbClr val="DCC12A"/>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2" name="矩形 11"/>
            <p:cNvSpPr/>
            <p:nvPr/>
          </p:nvSpPr>
          <p:spPr>
            <a:xfrm>
              <a:off x="4433247" y="3373704"/>
              <a:ext cx="1068443" cy="56535"/>
            </a:xfrm>
            <a:prstGeom prst="rect">
              <a:avLst/>
            </a:prstGeom>
            <a:solidFill>
              <a:srgbClr val="C51729"/>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3" name="矩形 12"/>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pic>
        <p:nvPicPr>
          <p:cNvPr id="6" name="图片 5"/>
          <p:cNvPicPr>
            <a:picLocks noChangeAspect="1"/>
          </p:cNvPicPr>
          <p:nvPr userDrawn="1"/>
        </p:nvPicPr>
        <p:blipFill>
          <a:blip r:embed="rId2" cstate="print"/>
          <a:stretch>
            <a:fillRect/>
          </a:stretch>
        </p:blipFill>
        <p:spPr>
          <a:xfrm>
            <a:off x="6709529" y="1398494"/>
            <a:ext cx="5468928" cy="5432346"/>
          </a:xfrm>
          <a:prstGeom prst="rect">
            <a:avLst/>
          </a:prstGeom>
        </p:spPr>
      </p:pic>
      <p:pic>
        <p:nvPicPr>
          <p:cNvPr id="3" name="图片 2"/>
          <p:cNvPicPr>
            <a:picLocks noChangeAspect="1"/>
          </p:cNvPicPr>
          <p:nvPr userDrawn="1"/>
        </p:nvPicPr>
        <p:blipFill>
          <a:blip r:embed="rId3" cstate="screen"/>
          <a:stretch>
            <a:fillRect/>
          </a:stretch>
        </p:blipFill>
        <p:spPr>
          <a:xfrm>
            <a:off x="144730" y="133858"/>
            <a:ext cx="642765" cy="64276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3" name="矩形 2"/>
          <p:cNvSpPr>
            <a:spLocks noChangeArrowheads="1"/>
          </p:cNvSpPr>
          <p:nvPr userDrawn="1"/>
        </p:nvSpPr>
        <p:spPr bwMode="auto">
          <a:xfrm>
            <a:off x="0" y="1"/>
            <a:ext cx="12192000" cy="798513"/>
          </a:xfrm>
          <a:prstGeom prst="rect">
            <a:avLst/>
          </a:prstGeom>
          <a:solidFill>
            <a:srgbClr val="0A4F94">
              <a:alpha val="87842"/>
            </a:srgbClr>
          </a:solidFill>
          <a:ln>
            <a:noFill/>
          </a:ln>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1" hangingPunct="1">
              <a:defRPr/>
            </a:pPr>
            <a:endParaRPr lang="zh-CN" altLang="en-US" sz="2400" b="1">
              <a:solidFill>
                <a:srgbClr val="000000"/>
              </a:solidFill>
              <a:latin typeface="Times New Roman" panose="02020603050405020304" pitchFamily="18" charset="0"/>
            </a:endParaRPr>
          </a:p>
        </p:txBody>
      </p:sp>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4" name="灯片编号占位符 4"/>
          <p:cNvSpPr>
            <a:spLocks noGrp="1"/>
          </p:cNvSpPr>
          <p:nvPr>
            <p:ph type="sldNum" sz="quarter" idx="10"/>
          </p:nvPr>
        </p:nvSpPr>
        <p:spPr/>
        <p:txBody>
          <a:bodyPr/>
          <a:lstStyle>
            <a:lvl1pPr>
              <a:buFontTx/>
              <a:buNone/>
              <a:defRPr smtClean="0">
                <a:latin typeface="Calibri" panose="020F0502020204030204" pitchFamily="34" charset="0"/>
              </a:defRPr>
            </a:lvl1pPr>
          </a:lstStyle>
          <a:p>
            <a:pPr>
              <a:defRPr/>
            </a:pPr>
            <a:endParaRPr lang="zh-CN" altLang="en-US" dirty="0">
              <a:solidFill>
                <a:srgbClr val="000000"/>
              </a:solidFill>
            </a:endParaRPr>
          </a:p>
        </p:txBody>
      </p:sp>
      <p:sp>
        <p:nvSpPr>
          <p:cNvPr id="5" name="灯片编号占位符 3"/>
          <p:cNvSpPr txBox="1"/>
          <p:nvPr userDrawn="1"/>
        </p:nvSpPr>
        <p:spPr>
          <a:xfrm>
            <a:off x="11438238" y="225950"/>
            <a:ext cx="469556" cy="414592"/>
          </a:xfrm>
          <a:prstGeom prst="rect">
            <a:avLst/>
          </a:prstGeom>
        </p:spPr>
        <p:txBody>
          <a:bodyPr/>
          <a:lstStyle>
            <a:defPPr>
              <a:defRPr lang="en-US"/>
            </a:defPPr>
            <a:lvl1pPr algn="l" rtl="0" fontAlgn="base">
              <a:spcBef>
                <a:spcPct val="0"/>
              </a:spcBef>
              <a:spcAft>
                <a:spcPct val="0"/>
              </a:spcAft>
              <a:defRPr kern="1200">
                <a:solidFill>
                  <a:schemeClr val="bg2">
                    <a:lumMod val="75000"/>
                  </a:schemeClr>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2A4596E2-CD65-48BF-87D1-8BC17B8150AB}" type="slidenum">
              <a:rPr lang="zh-CN" altLang="en-US" smtClean="0">
                <a:solidFill>
                  <a:srgbClr val="808080">
                    <a:lumMod val="75000"/>
                  </a:srgbClr>
                </a:solidFill>
              </a:rPr>
            </a:fld>
            <a:endParaRPr lang="en-US" altLang="zh-CN" dirty="0">
              <a:solidFill>
                <a:srgbClr val="808080">
                  <a:lumMod val="75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stretch>
            <a:fillRect/>
          </a:stretch>
        </p:blipFill>
        <p:spPr>
          <a:xfrm>
            <a:off x="0" y="0"/>
            <a:ext cx="12192000" cy="68580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5" descr="14-2.png"/>
          <p:cNvPicPr>
            <a:picLocks noChangeAspect="1"/>
          </p:cNvPicPr>
          <p:nvPr userDrawn="1"/>
        </p:nvPicPr>
        <p:blipFill>
          <a:blip r:embed="rId2" cstate="screen">
            <a:duotone>
              <a:prstClr val="black"/>
              <a:schemeClr val="tx2">
                <a:tint val="45000"/>
                <a:satMod val="400000"/>
              </a:schemeClr>
            </a:duotone>
          </a:blip>
          <a:srcRect/>
          <a:stretch>
            <a:fillRect/>
          </a:stretch>
        </p:blipFill>
        <p:spPr bwMode="auto">
          <a:xfrm>
            <a:off x="2814523" y="1229007"/>
            <a:ext cx="8553223" cy="5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3"/>
          <p:cNvSpPr>
            <a:spLocks noGrp="1"/>
          </p:cNvSpPr>
          <p:nvPr>
            <p:ph type="sldNum" sz="quarter" idx="12"/>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solidFill>
                  <a:srgbClr val="808080">
                    <a:lumMod val="75000"/>
                  </a:srgbClr>
                </a:solidFill>
              </a:rPr>
            </a:fld>
            <a:endParaRPr lang="en-US" altLang="zh-CN" dirty="0">
              <a:solidFill>
                <a:srgbClr val="808080">
                  <a:lumMod val="75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49470" name="灯片编号占位符 3"/>
          <p:cNvSpPr>
            <a:spLocks noGrp="1"/>
          </p:cNvSpPr>
          <p:nvPr>
            <p:ph type="sldNum" sz="quarter" idx="12"/>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solidFill>
                  <a:srgbClr val="808080">
                    <a:lumMod val="75000"/>
                  </a:srgbClr>
                </a:solidFill>
              </a:rPr>
            </a:fld>
            <a:endParaRPr lang="en-US" altLang="zh-CN" dirty="0">
              <a:solidFill>
                <a:srgbClr val="808080">
                  <a:lumMod val="75000"/>
                </a:srgbClr>
              </a:solidFill>
            </a:endParaRPr>
          </a:p>
        </p:txBody>
      </p:sp>
      <p:grpSp>
        <p:nvGrpSpPr>
          <p:cNvPr id="8" name="组合 7"/>
          <p:cNvGrpSpPr/>
          <p:nvPr userDrawn="1"/>
        </p:nvGrpSpPr>
        <p:grpSpPr>
          <a:xfrm flipV="1">
            <a:off x="988542" y="706192"/>
            <a:ext cx="10766853" cy="45719"/>
            <a:chOff x="1239791" y="3373704"/>
            <a:chExt cx="5327375" cy="56535"/>
          </a:xfrm>
        </p:grpSpPr>
        <p:sp>
          <p:nvSpPr>
            <p:cNvPr id="9" name="矩形 8"/>
            <p:cNvSpPr/>
            <p:nvPr/>
          </p:nvSpPr>
          <p:spPr>
            <a:xfrm>
              <a:off x="1239791" y="3373704"/>
              <a:ext cx="1068443" cy="56535"/>
            </a:xfrm>
            <a:prstGeom prst="rect">
              <a:avLst/>
            </a:prstGeom>
            <a:solidFill>
              <a:srgbClr val="0070C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0" name="矩形 9"/>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1" name="矩形 10"/>
            <p:cNvSpPr/>
            <p:nvPr/>
          </p:nvSpPr>
          <p:spPr>
            <a:xfrm>
              <a:off x="2305265" y="3373704"/>
              <a:ext cx="1068443" cy="56535"/>
            </a:xfrm>
            <a:prstGeom prst="rect">
              <a:avLst/>
            </a:prstGeom>
            <a:solidFill>
              <a:srgbClr val="DCC12A"/>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2" name="矩形 11"/>
            <p:cNvSpPr/>
            <p:nvPr/>
          </p:nvSpPr>
          <p:spPr>
            <a:xfrm>
              <a:off x="4433247" y="3373704"/>
              <a:ext cx="1068443" cy="56535"/>
            </a:xfrm>
            <a:prstGeom prst="rect">
              <a:avLst/>
            </a:prstGeom>
            <a:solidFill>
              <a:srgbClr val="C51729"/>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3" name="矩形 12"/>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pic>
        <p:nvPicPr>
          <p:cNvPr id="6" name="图片 5"/>
          <p:cNvPicPr>
            <a:picLocks noChangeAspect="1"/>
          </p:cNvPicPr>
          <p:nvPr userDrawn="1"/>
        </p:nvPicPr>
        <p:blipFill>
          <a:blip r:embed="rId2" cstate="print"/>
          <a:stretch>
            <a:fillRect/>
          </a:stretch>
        </p:blipFill>
        <p:spPr>
          <a:xfrm>
            <a:off x="6709529" y="1398494"/>
            <a:ext cx="5468928" cy="5432346"/>
          </a:xfrm>
          <a:prstGeom prst="rect">
            <a:avLst/>
          </a:prstGeom>
        </p:spPr>
      </p:pic>
      <p:pic>
        <p:nvPicPr>
          <p:cNvPr id="3" name="图片 2"/>
          <p:cNvPicPr>
            <a:picLocks noChangeAspect="1"/>
          </p:cNvPicPr>
          <p:nvPr userDrawn="1"/>
        </p:nvPicPr>
        <p:blipFill>
          <a:blip r:embed="rId3" cstate="screen"/>
          <a:stretch>
            <a:fillRect/>
          </a:stretch>
        </p:blipFill>
        <p:spPr>
          <a:xfrm>
            <a:off x="144730" y="133858"/>
            <a:ext cx="642765" cy="642765"/>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3" name="矩形 2"/>
          <p:cNvSpPr>
            <a:spLocks noChangeArrowheads="1"/>
          </p:cNvSpPr>
          <p:nvPr userDrawn="1"/>
        </p:nvSpPr>
        <p:spPr bwMode="auto">
          <a:xfrm>
            <a:off x="0" y="1"/>
            <a:ext cx="12192000" cy="798513"/>
          </a:xfrm>
          <a:prstGeom prst="rect">
            <a:avLst/>
          </a:prstGeom>
          <a:solidFill>
            <a:srgbClr val="0A4F94">
              <a:alpha val="87842"/>
            </a:srgbClr>
          </a:solidFill>
          <a:ln>
            <a:noFill/>
          </a:ln>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1" hangingPunct="1">
              <a:defRPr/>
            </a:pPr>
            <a:endParaRPr lang="zh-CN" altLang="en-US" sz="2400" b="1">
              <a:solidFill>
                <a:srgbClr val="000000"/>
              </a:solidFill>
              <a:latin typeface="Times New Roman" panose="02020603050405020304" pitchFamily="18" charset="0"/>
            </a:endParaRPr>
          </a:p>
        </p:txBody>
      </p:sp>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4" name="灯片编号占位符 4"/>
          <p:cNvSpPr>
            <a:spLocks noGrp="1"/>
          </p:cNvSpPr>
          <p:nvPr>
            <p:ph type="sldNum" sz="quarter" idx="10"/>
          </p:nvPr>
        </p:nvSpPr>
        <p:spPr/>
        <p:txBody>
          <a:bodyPr/>
          <a:lstStyle>
            <a:lvl1pPr>
              <a:buFontTx/>
              <a:buNone/>
              <a:defRPr smtClean="0">
                <a:latin typeface="Calibri" panose="020F0502020204030204" pitchFamily="34" charset="0"/>
              </a:defRPr>
            </a:lvl1pPr>
          </a:lstStyle>
          <a:p>
            <a:pPr>
              <a:defRPr/>
            </a:pPr>
            <a:endParaRPr lang="zh-CN" altLang="en-US" dirty="0">
              <a:solidFill>
                <a:srgbClr val="000000"/>
              </a:solidFill>
            </a:endParaRPr>
          </a:p>
        </p:txBody>
      </p:sp>
      <p:sp>
        <p:nvSpPr>
          <p:cNvPr id="5" name="灯片编号占位符 3"/>
          <p:cNvSpPr txBox="1"/>
          <p:nvPr userDrawn="1"/>
        </p:nvSpPr>
        <p:spPr>
          <a:xfrm>
            <a:off x="11438238" y="225950"/>
            <a:ext cx="469556" cy="414592"/>
          </a:xfrm>
          <a:prstGeom prst="rect">
            <a:avLst/>
          </a:prstGeom>
        </p:spPr>
        <p:txBody>
          <a:bodyPr/>
          <a:lstStyle>
            <a:defPPr>
              <a:defRPr lang="en-US"/>
            </a:defPPr>
            <a:lvl1pPr algn="l" rtl="0" fontAlgn="base">
              <a:spcBef>
                <a:spcPct val="0"/>
              </a:spcBef>
              <a:spcAft>
                <a:spcPct val="0"/>
              </a:spcAft>
              <a:defRPr kern="1200">
                <a:solidFill>
                  <a:schemeClr val="bg2">
                    <a:lumMod val="75000"/>
                  </a:schemeClr>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2A4596E2-CD65-48BF-87D1-8BC17B8150AB}" type="slidenum">
              <a:rPr lang="zh-CN" altLang="en-US" smtClean="0">
                <a:solidFill>
                  <a:srgbClr val="808080">
                    <a:lumMod val="75000"/>
                  </a:srgbClr>
                </a:solidFill>
              </a:rPr>
            </a:fld>
            <a:endParaRPr lang="en-US" altLang="zh-CN" dirty="0">
              <a:solidFill>
                <a:srgbClr val="808080">
                  <a:lumMod val="75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西北大学-标题">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2049643"/>
            <a:ext cx="9144000" cy="2387600"/>
          </a:xfrm>
        </p:spPr>
        <p:txBody>
          <a:bodyPr anchor="b">
            <a:normAutofit/>
          </a:bodyPr>
          <a:lstStyle>
            <a:lvl1pPr algn="ctr">
              <a:defRPr sz="4800">
                <a:latin typeface="Times New Roman" panose="02020603050405020304" pitchFamily="18" charset="0"/>
                <a:ea typeface="楷体" panose="02010609060101010101" pitchFamily="49" charset="-122"/>
                <a:cs typeface="Times New Roman" panose="02020603050405020304" pitchFamily="18" charset="0"/>
              </a:defRPr>
            </a:lvl1pPr>
          </a:lstStyle>
          <a:p>
            <a:r>
              <a:rPr lang="zh-CN" altLang="en-US" dirty="0"/>
              <a:t>单击此处编辑母版标题样式</a:t>
            </a:r>
            <a:endParaRPr lang="zh-CN" altLang="en-US" dirty="0"/>
          </a:p>
        </p:txBody>
      </p:sp>
      <p:sp>
        <p:nvSpPr>
          <p:cNvPr id="3" name="副标题 2"/>
          <p:cNvSpPr>
            <a:spLocks noGrp="1"/>
          </p:cNvSpPr>
          <p:nvPr>
            <p:ph type="subTitle" idx="1" hasCustomPrompt="1"/>
          </p:nvPr>
        </p:nvSpPr>
        <p:spPr>
          <a:xfrm>
            <a:off x="1524000" y="4529318"/>
            <a:ext cx="9144000" cy="1655762"/>
          </a:xfrm>
        </p:spPr>
        <p:txBody>
          <a:bodyPr>
            <a:normAutofit/>
          </a:bodyPr>
          <a:lstStyle>
            <a:lvl1pPr marL="0" indent="0" algn="ctr">
              <a:buNone/>
              <a:defRPr sz="3600">
                <a:latin typeface="Times New Roman" panose="02020603050405020304" pitchFamily="18" charset="0"/>
                <a:ea typeface="楷体" panose="02010609060101010101" pitchFamily="49" charset="-122"/>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endParaRPr lang="zh-CN" altLang="en-US" dirty="0"/>
          </a:p>
        </p:txBody>
      </p:sp>
      <p:sp>
        <p:nvSpPr>
          <p:cNvPr id="4" name="日期占位符 3"/>
          <p:cNvSpPr>
            <a:spLocks noGrp="1"/>
          </p:cNvSpPr>
          <p:nvPr>
            <p:ph type="dt" sz="half" idx="10"/>
          </p:nvPr>
        </p:nvSpPr>
        <p:spPr/>
        <p:txBody>
          <a:bodyPr/>
          <a:lstStyle>
            <a:lvl1pPr>
              <a:defRPr>
                <a:latin typeface="Times New Roman" panose="02020603050405020304" pitchFamily="18" charset="0"/>
                <a:ea typeface="楷体" panose="02010609060101010101" pitchFamily="49" charset="-122"/>
                <a:cs typeface="Times New Roman" panose="02020603050405020304" pitchFamily="18" charset="0"/>
              </a:defRPr>
            </a:lvl1pPr>
          </a:lstStyle>
          <a:p>
            <a:fld id="{B743F751-17D1-474E-9918-9B6F154C001B}" type="datetime1">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Times New Roman" panose="02020603050405020304" pitchFamily="18" charset="0"/>
                <a:ea typeface="楷体" panose="02010609060101010101" pitchFamily="49" charset="-122"/>
                <a:cs typeface="Times New Roman" panose="0202060305040502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603050405020304" pitchFamily="18" charset="0"/>
                <a:ea typeface="楷体" panose="02010609060101010101" pitchFamily="49" charset="-122"/>
                <a:cs typeface="Times New Roman" panose="02020603050405020304" pitchFamily="18" charset="0"/>
              </a:defRPr>
            </a:lvl1pPr>
          </a:lstStyle>
          <a:p>
            <a:fld id="{BA4AAAC6-6B72-4ED2-8445-41A070861402}"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西北大学-内容">
    <p:bg>
      <p:bgPr>
        <a:gradFill>
          <a:gsLst>
            <a:gs pos="0">
              <a:schemeClr val="accent1">
                <a:lumMod val="5000"/>
                <a:lumOff val="95000"/>
              </a:schemeClr>
            </a:gs>
            <a:gs pos="95000">
              <a:schemeClr val="accent6">
                <a:lumMod val="20000"/>
                <a:lumOff val="80000"/>
              </a:schemeClr>
            </a:gs>
            <a:gs pos="95000">
              <a:schemeClr val="accent6">
                <a:lumMod val="20000"/>
                <a:lumOff val="8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0" y="28783"/>
            <a:ext cx="12192000" cy="847657"/>
          </a:xfrm>
        </p:spPr>
        <p:txBody>
          <a:bodyPr>
            <a:normAutofit/>
          </a:bodyPr>
          <a:lstStyle>
            <a:lvl1pPr algn="ctr">
              <a:defRPr sz="3200">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838200" y="1630222"/>
            <a:ext cx="10515600" cy="4351338"/>
          </a:xfrm>
        </p:spPr>
        <p:txBody>
          <a:bodyPr/>
          <a:lstStyle>
            <a:lvl1pPr>
              <a:defRPr>
                <a:latin typeface="Times New Roman" panose="02020603050405020304" pitchFamily="18" charset="0"/>
                <a:ea typeface="微软雅黑" panose="020B0503020204020204" pitchFamily="34" charset="-122"/>
                <a:cs typeface="Times New Roman" panose="02020603050405020304" pitchFamily="18" charset="0"/>
              </a:defRPr>
            </a:lvl1pPr>
            <a:lvl2pPr>
              <a:defRPr>
                <a:latin typeface="Times New Roman" panose="02020603050405020304" pitchFamily="18" charset="0"/>
                <a:ea typeface="微软雅黑" panose="020B0503020204020204" pitchFamily="34" charset="-122"/>
                <a:cs typeface="Times New Roman" panose="02020603050405020304" pitchFamily="18" charset="0"/>
              </a:defRPr>
            </a:lvl2pPr>
            <a:lvl3pPr>
              <a:defRPr>
                <a:latin typeface="Times New Roman" panose="02020603050405020304" pitchFamily="18" charset="0"/>
                <a:ea typeface="微软雅黑" panose="020B0503020204020204" pitchFamily="34" charset="-122"/>
                <a:cs typeface="Times New Roman" panose="02020603050405020304" pitchFamily="18" charset="0"/>
              </a:defRPr>
            </a:lvl3pPr>
            <a:lvl4pPr>
              <a:defRPr>
                <a:latin typeface="Times New Roman" panose="02020603050405020304" pitchFamily="18" charset="0"/>
                <a:ea typeface="微软雅黑" panose="020B0503020204020204" pitchFamily="34" charset="-122"/>
                <a:cs typeface="Times New Roman" panose="02020603050405020304" pitchFamily="18" charset="0"/>
              </a:defRPr>
            </a:lvl4pPr>
            <a:lvl5pPr>
              <a:defRPr>
                <a:latin typeface="Times New Roman" panose="02020603050405020304" pitchFamily="18" charset="0"/>
                <a:ea typeface="微软雅黑" panose="020B0503020204020204" pitchFamily="34" charset="-122"/>
                <a:cs typeface="Times New Roman" panose="02020603050405020304" pitchFamily="18" charset="0"/>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atin typeface="Times New Roman" panose="02020603050405020304" pitchFamily="18" charset="0"/>
                <a:ea typeface="楷体" panose="02010609060101010101" pitchFamily="49" charset="-122"/>
                <a:cs typeface="Times New Roman" panose="02020603050405020304" pitchFamily="18" charset="0"/>
              </a:defRPr>
            </a:lvl1pPr>
          </a:lstStyle>
          <a:p>
            <a:fld id="{E097F77B-CE21-4FEA-898B-BD4132FF8765}" type="datetime1">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Times New Roman" panose="02020603050405020304" pitchFamily="18" charset="0"/>
                <a:ea typeface="楷体" panose="02010609060101010101" pitchFamily="49" charset="-122"/>
                <a:cs typeface="Times New Roman" panose="02020603050405020304" pitchFamily="18" charset="0"/>
              </a:defRPr>
            </a:lvl1pPr>
          </a:lstStyle>
          <a:p>
            <a:endParaRPr lang="zh-CN" altLang="en-US"/>
          </a:p>
        </p:txBody>
      </p:sp>
      <p:sp>
        <p:nvSpPr>
          <p:cNvPr id="6" name="灯片编号占位符 5"/>
          <p:cNvSpPr>
            <a:spLocks noGrp="1"/>
          </p:cNvSpPr>
          <p:nvPr>
            <p:ph type="sldNum" sz="quarter" idx="12"/>
          </p:nvPr>
        </p:nvSpPr>
        <p:spPr>
          <a:xfrm>
            <a:off x="9077739" y="6415984"/>
            <a:ext cx="2743200" cy="365125"/>
          </a:xfrm>
        </p:spPr>
        <p:txBody>
          <a:bodyPr/>
          <a:lstStyle>
            <a:lvl1pPr>
              <a:defRPr sz="1600" b="1">
                <a:solidFill>
                  <a:schemeClr val="tx1"/>
                </a:solidFill>
                <a:latin typeface="Times New Roman" panose="02020603050405020304" pitchFamily="18" charset="0"/>
                <a:ea typeface="楷体" panose="02010609060101010101" pitchFamily="49" charset="-122"/>
                <a:cs typeface="Times New Roman" panose="02020603050405020304" pitchFamily="18" charset="0"/>
              </a:defRPr>
            </a:lvl1pPr>
          </a:lstStyle>
          <a:p>
            <a:fld id="{BA4AAAC6-6B72-4ED2-8445-41A070861402}" type="slidenum">
              <a:rPr lang="zh-CN" altLang="en-US" smtClean="0"/>
            </a:fld>
            <a:endParaRPr lang="zh-CN" altLang="en-US" dirty="0"/>
          </a:p>
        </p:txBody>
      </p:sp>
      <p:pic>
        <p:nvPicPr>
          <p:cNvPr id="7" name="Picture 2" descr="查看源图像"/>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5976" t="16104" r="32745" b="41125"/>
          <a:stretch>
            <a:fillRect/>
          </a:stretch>
        </p:blipFill>
        <p:spPr bwMode="auto">
          <a:xfrm>
            <a:off x="11066116" y="36427"/>
            <a:ext cx="1052446" cy="10614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BF9BB5D-4AD8-4CB7-ADF7-12AA4A3DD65D}"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sz="1400" b="1"/>
            </a:lvl1pPr>
          </a:lstStyle>
          <a:p>
            <a:fld id="{BA4AAAC6-6B72-4ED2-8445-41A07086140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49470" name="灯片编号占位符 3"/>
          <p:cNvSpPr>
            <a:spLocks noGrp="1"/>
          </p:cNvSpPr>
          <p:nvPr>
            <p:ph type="sldNum" sz="quarter" idx="12"/>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fld>
            <a:endParaRPr lang="en-US" altLang="zh-CN" dirty="0"/>
          </a:p>
        </p:txBody>
      </p:sp>
      <p:grpSp>
        <p:nvGrpSpPr>
          <p:cNvPr id="8" name="组合 7"/>
          <p:cNvGrpSpPr/>
          <p:nvPr userDrawn="1"/>
        </p:nvGrpSpPr>
        <p:grpSpPr>
          <a:xfrm flipV="1">
            <a:off x="988542" y="706192"/>
            <a:ext cx="10766853" cy="45719"/>
            <a:chOff x="1239791" y="3373704"/>
            <a:chExt cx="5327375" cy="56535"/>
          </a:xfrm>
        </p:grpSpPr>
        <p:sp>
          <p:nvSpPr>
            <p:cNvPr id="9" name="矩形 8"/>
            <p:cNvSpPr/>
            <p:nvPr/>
          </p:nvSpPr>
          <p:spPr>
            <a:xfrm>
              <a:off x="1239791" y="3373704"/>
              <a:ext cx="1068443" cy="56535"/>
            </a:xfrm>
            <a:prstGeom prst="rect">
              <a:avLst/>
            </a:prstGeom>
            <a:solidFill>
              <a:srgbClr val="0070C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0" name="矩形 9"/>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1" name="矩形 10"/>
            <p:cNvSpPr/>
            <p:nvPr/>
          </p:nvSpPr>
          <p:spPr>
            <a:xfrm>
              <a:off x="2305265" y="3373704"/>
              <a:ext cx="1068443" cy="56535"/>
            </a:xfrm>
            <a:prstGeom prst="rect">
              <a:avLst/>
            </a:prstGeom>
            <a:solidFill>
              <a:srgbClr val="DCC12A"/>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2" name="矩形 11"/>
            <p:cNvSpPr/>
            <p:nvPr/>
          </p:nvSpPr>
          <p:spPr>
            <a:xfrm>
              <a:off x="4433247" y="3373704"/>
              <a:ext cx="1068443" cy="56535"/>
            </a:xfrm>
            <a:prstGeom prst="rect">
              <a:avLst/>
            </a:prstGeom>
            <a:solidFill>
              <a:srgbClr val="C51729"/>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3" name="矩形 12"/>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pic>
        <p:nvPicPr>
          <p:cNvPr id="6" name="图片 5"/>
          <p:cNvPicPr>
            <a:picLocks noChangeAspect="1"/>
          </p:cNvPicPr>
          <p:nvPr userDrawn="1"/>
        </p:nvPicPr>
        <p:blipFill>
          <a:blip r:embed="rId2" cstate="print"/>
          <a:stretch>
            <a:fillRect/>
          </a:stretch>
        </p:blipFill>
        <p:spPr>
          <a:xfrm>
            <a:off x="6709529" y="1398494"/>
            <a:ext cx="5468928" cy="5432346"/>
          </a:xfrm>
          <a:prstGeom prst="rect">
            <a:avLst/>
          </a:prstGeom>
        </p:spPr>
      </p:pic>
      <p:pic>
        <p:nvPicPr>
          <p:cNvPr id="3" name="图片 2"/>
          <p:cNvPicPr>
            <a:picLocks noChangeAspect="1"/>
          </p:cNvPicPr>
          <p:nvPr userDrawn="1"/>
        </p:nvPicPr>
        <p:blipFill>
          <a:blip r:embed="rId3" cstate="screen"/>
          <a:stretch>
            <a:fillRect/>
          </a:stretch>
        </p:blipFill>
        <p:spPr>
          <a:xfrm>
            <a:off x="144730" y="133858"/>
            <a:ext cx="642765" cy="642765"/>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C04A00D-3C6E-447B-8E01-20BFF742BDFE}"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4AAAC6-6B72-4ED2-8445-41A070861402}"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6D770764-5D10-43AF-8E2E-361C3FE5959E}"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4AAAC6-6B72-4ED2-8445-41A070861402}"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F257788-7AED-4899-A4D7-F9F4BBB7BCCD}"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A4AAAC6-6B72-4ED2-8445-41A070861402}"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56CC779-581A-4ABD-A4C8-63BFBED30A48}"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A4AAAC6-6B72-4ED2-8445-41A070861402}"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600AB32-2A19-4671-871B-7A93787C8C1F}"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a:xfrm>
            <a:off x="9220200" y="6470650"/>
            <a:ext cx="2743200" cy="365125"/>
          </a:xfrm>
        </p:spPr>
        <p:txBody>
          <a:bodyPr/>
          <a:lstStyle>
            <a:lvl1pPr>
              <a:defRPr sz="1800" b="1">
                <a:solidFill>
                  <a:schemeClr val="tx1"/>
                </a:solidFill>
                <a:latin typeface="Times New Roman" panose="02020603050405020304" pitchFamily="18" charset="0"/>
                <a:cs typeface="Times New Roman" panose="02020603050405020304" pitchFamily="18" charset="0"/>
              </a:defRPr>
            </a:lvl1pPr>
          </a:lstStyle>
          <a:p>
            <a:fld id="{BA4AAAC6-6B72-4ED2-8445-41A070861402}" type="slidenum">
              <a:rPr lang="zh-CN" altLang="en-US" smtClean="0"/>
            </a:fld>
            <a:endParaRPr lang="zh-CN" altLang="en-US" dirty="0"/>
          </a:p>
        </p:txBody>
      </p:sp>
      <p:cxnSp>
        <p:nvCxnSpPr>
          <p:cNvPr id="6" name="直接连接符 5"/>
          <p:cNvCxnSpPr/>
          <p:nvPr userDrawn="1"/>
        </p:nvCxnSpPr>
        <p:spPr>
          <a:xfrm>
            <a:off x="646139" y="980728"/>
            <a:ext cx="11025161" cy="0"/>
          </a:xfrm>
          <a:prstGeom prst="line">
            <a:avLst/>
          </a:prstGeom>
          <a:ln w="88900" cmpd="sng">
            <a:solidFill>
              <a:srgbClr val="0000C4"/>
            </a:solidFill>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F047F3C-9C5A-4354-9281-907590B6931F}"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4AAAC6-6B72-4ED2-8445-41A070861402}"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C4E7CE4-B6CB-458B-848F-D203391372CF}"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4AAAC6-6B72-4ED2-8445-41A070861402}"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E1D1D41-4D6C-4FB6-9C6B-DAC8C6AB92F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4AAAC6-6B72-4ED2-8445-41A070861402}"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B9647F5-42BA-4874-9E9C-DAAB296CD355}"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4AAAC6-6B72-4ED2-8445-41A070861402}"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txBox="1"/>
          <p:nvPr userDrawn="1"/>
        </p:nvSpPr>
        <p:spPr>
          <a:xfrm>
            <a:off x="0" y="-1883"/>
            <a:ext cx="12192000" cy="972000"/>
          </a:xfrm>
          <a:prstGeom prst="rect">
            <a:avLst/>
          </a:prstGeom>
          <a:solidFill>
            <a:srgbClr val="1F4E78"/>
          </a:solidFill>
          <a:ln w="12700" cap="flat" cmpd="sng" algn="ctr">
            <a:noFill/>
            <a:prstDash val="solid"/>
            <a:miter lim="800000"/>
          </a:ln>
          <a:effectLst/>
        </p:spPr>
        <p:txBody>
          <a:bodyPr rtlCol="0" anchor="ctr"/>
          <a:lstStyle>
            <a:defPPr>
              <a:defRPr lang="zh-CN"/>
            </a:defPPr>
            <a:lvl1pPr marL="0" marR="0" lvl="0" indent="0" defTabSz="914400" eaLnBrk="1" fontAlgn="auto" latinLnBrk="0" hangingPunct="1">
              <a:lnSpc>
                <a:spcPct val="100000"/>
              </a:lnSpc>
              <a:spcBef>
                <a:spcPts val="0"/>
              </a:spcBef>
              <a:spcAft>
                <a:spcPts val="0"/>
              </a:spcAft>
              <a:buClrTx/>
              <a:buSzTx/>
              <a:buFontTx/>
              <a:buNone/>
              <a:defRPr kumimoji="0" sz="4000" b="1" i="0" u="none" strike="noStrike" kern="0" cap="none" spc="0" normalizeH="0" baseline="0">
                <a:ln>
                  <a:noFill/>
                </a:ln>
                <a:solidFill>
                  <a:prstClr val="white"/>
                </a:solidFill>
                <a:effectLst/>
                <a:uLnTx/>
                <a:uFillTx/>
                <a:latin typeface="Kaiti SC Black" charset="-122"/>
                <a:ea typeface="Kaiti SC Black" charset="-122"/>
                <a:cs typeface="Kaiti SC Black" charset="-122"/>
              </a:defRPr>
            </a:lvl1pPr>
          </a:lstStyle>
          <a:p>
            <a:endParaRPr lang="zh-CN" altLang="en-US" sz="4000" dirty="0"/>
          </a:p>
        </p:txBody>
      </p:sp>
      <p:sp>
        <p:nvSpPr>
          <p:cNvPr id="3" name="内容占位符 2"/>
          <p:cNvSpPr>
            <a:spLocks noGrp="1"/>
          </p:cNvSpPr>
          <p:nvPr>
            <p:ph idx="1"/>
          </p:nvPr>
        </p:nvSpPr>
        <p:spPr>
          <a:xfrm>
            <a:off x="691819" y="1196754"/>
            <a:ext cx="10972800" cy="4071219"/>
          </a:xfrm>
        </p:spPr>
        <p:txBody>
          <a:bodyPr>
            <a:normAutofit/>
          </a:bodyPr>
          <a:lstStyle>
            <a:lvl1pPr>
              <a:lnSpc>
                <a:spcPct val="120000"/>
              </a:lnSpc>
              <a:buClr>
                <a:schemeClr val="accent5"/>
              </a:buClr>
              <a:defRPr sz="2500">
                <a:solidFill>
                  <a:schemeClr val="tx1"/>
                </a:solidFill>
              </a:defRPr>
            </a:lvl1pPr>
            <a:lvl2pPr marL="742950" indent="-285750">
              <a:lnSpc>
                <a:spcPct val="120000"/>
              </a:lnSpc>
              <a:buClr>
                <a:schemeClr val="accent5"/>
              </a:buClr>
              <a:buFont typeface="Wingdings" panose="05000000000000000000" pitchFamily="2" charset="2"/>
              <a:buChar char="Ø"/>
              <a:defRPr sz="2200">
                <a:solidFill>
                  <a:schemeClr val="tx1"/>
                </a:solidFill>
              </a:defRPr>
            </a:lvl2pPr>
            <a:lvl3pPr marL="1143000" indent="-228600">
              <a:lnSpc>
                <a:spcPct val="120000"/>
              </a:lnSpc>
              <a:buClr>
                <a:schemeClr val="accent5"/>
              </a:buClr>
              <a:buFont typeface="Wingdings" panose="05000000000000000000" pitchFamily="2" charset="2"/>
              <a:buChar char="Ø"/>
              <a:defRPr sz="2200">
                <a:solidFill>
                  <a:schemeClr val="tx1"/>
                </a:solidFill>
              </a:defRPr>
            </a:lvl3pPr>
            <a:lvl4pPr marL="1600200" indent="-228600">
              <a:lnSpc>
                <a:spcPct val="120000"/>
              </a:lnSpc>
              <a:buClr>
                <a:schemeClr val="accent5"/>
              </a:buClr>
              <a:buFont typeface="Wingdings" panose="05000000000000000000" pitchFamily="2" charset="2"/>
              <a:buChar char="Ø"/>
              <a:defRPr sz="2200">
                <a:solidFill>
                  <a:schemeClr val="tx1"/>
                </a:solidFill>
              </a:defRPr>
            </a:lvl4pPr>
            <a:lvl5pPr marL="2057400" indent="-228600">
              <a:lnSpc>
                <a:spcPct val="120000"/>
              </a:lnSpc>
              <a:buClr>
                <a:schemeClr val="accent5"/>
              </a:buClr>
              <a:buFont typeface="Wingdings" panose="05000000000000000000" pitchFamily="2" charset="2"/>
              <a:buChar char="Ø"/>
              <a:defRPr sz="2200">
                <a:solidFill>
                  <a:schemeClr val="tx1"/>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标题 1"/>
          <p:cNvSpPr txBox="1"/>
          <p:nvPr userDrawn="1"/>
        </p:nvSpPr>
        <p:spPr>
          <a:xfrm>
            <a:off x="-2617" y="6741368"/>
            <a:ext cx="12192000" cy="116632"/>
          </a:xfrm>
          <a:prstGeom prst="rect">
            <a:avLst/>
          </a:prstGeom>
          <a:solidFill>
            <a:schemeClr val="bg1"/>
          </a:solidFill>
          <a:ln w="12700" cap="flat" cmpd="sng" algn="ctr">
            <a:noFill/>
            <a:prstDash val="solid"/>
            <a:miter lim="800000"/>
          </a:ln>
          <a:effectLst/>
        </p:spPr>
        <p:txBody>
          <a:bodyPr rtlCol="0" anchor="ctr"/>
          <a:lstStyle>
            <a:defPPr>
              <a:defRPr lang="zh-CN"/>
            </a:defPPr>
            <a:lvl1pPr marL="0" marR="0" lvl="0" indent="0" defTabSz="914400" eaLnBrk="1" fontAlgn="auto" latinLnBrk="0" hangingPunct="1">
              <a:lnSpc>
                <a:spcPct val="100000"/>
              </a:lnSpc>
              <a:spcBef>
                <a:spcPts val="0"/>
              </a:spcBef>
              <a:spcAft>
                <a:spcPts val="0"/>
              </a:spcAft>
              <a:buClrTx/>
              <a:buSzTx/>
              <a:buFontTx/>
              <a:buNone/>
              <a:defRPr kumimoji="0" sz="4000" b="1" i="0" u="none" strike="noStrike" kern="0" cap="none" spc="0" normalizeH="0" baseline="0">
                <a:ln>
                  <a:noFill/>
                </a:ln>
                <a:solidFill>
                  <a:prstClr val="white"/>
                </a:solidFill>
                <a:effectLst/>
                <a:uLnTx/>
                <a:uFillTx/>
                <a:latin typeface="Kaiti SC Black" charset="-122"/>
                <a:ea typeface="Kaiti SC Black" charset="-122"/>
                <a:cs typeface="Kaiti SC Black" charset="-122"/>
              </a:defRPr>
            </a:lvl1pPr>
          </a:lstStyle>
          <a:p>
            <a:endParaRPr lang="zh-CN" altLang="en-US" sz="40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3" name="矩形 2"/>
          <p:cNvSpPr>
            <a:spLocks noChangeArrowheads="1"/>
          </p:cNvSpPr>
          <p:nvPr userDrawn="1"/>
        </p:nvSpPr>
        <p:spPr bwMode="auto">
          <a:xfrm>
            <a:off x="0" y="1"/>
            <a:ext cx="12192000" cy="798513"/>
          </a:xfrm>
          <a:prstGeom prst="rect">
            <a:avLst/>
          </a:prstGeom>
          <a:solidFill>
            <a:srgbClr val="0A4F94">
              <a:alpha val="87842"/>
            </a:srgbClr>
          </a:solidFill>
          <a:ln>
            <a:noFill/>
          </a:ln>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1" hangingPunct="1">
              <a:defRPr/>
            </a:pPr>
            <a:endParaRPr lang="zh-CN" altLang="en-US" sz="2400" b="1">
              <a:solidFill>
                <a:srgbClr val="000000"/>
              </a:solidFill>
              <a:latin typeface="Times New Roman" panose="02020603050405020304" pitchFamily="18" charset="0"/>
            </a:endParaRPr>
          </a:p>
        </p:txBody>
      </p:sp>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4" name="灯片编号占位符 4"/>
          <p:cNvSpPr>
            <a:spLocks noGrp="1"/>
          </p:cNvSpPr>
          <p:nvPr>
            <p:ph type="sldNum" sz="quarter" idx="10"/>
          </p:nvPr>
        </p:nvSpPr>
        <p:spPr/>
        <p:txBody>
          <a:bodyPr/>
          <a:lstStyle>
            <a:lvl1pPr>
              <a:buFontTx/>
              <a:buNone/>
              <a:defRPr smtClean="0">
                <a:latin typeface="Calibri" panose="020F0502020204030204" pitchFamily="34" charset="0"/>
              </a:defRPr>
            </a:lvl1pPr>
          </a:lstStyle>
          <a:p>
            <a:pPr>
              <a:defRPr/>
            </a:pPr>
            <a:endParaRPr lang="zh-CN" altLang="en-US" sz="1800" dirty="0">
              <a:solidFill>
                <a:srgbClr val="000000"/>
              </a:solidFill>
            </a:endParaRPr>
          </a:p>
        </p:txBody>
      </p:sp>
      <p:sp>
        <p:nvSpPr>
          <p:cNvPr id="5" name="灯片编号占位符 3"/>
          <p:cNvSpPr txBox="1"/>
          <p:nvPr userDrawn="1"/>
        </p:nvSpPr>
        <p:spPr>
          <a:xfrm>
            <a:off x="11438238" y="225950"/>
            <a:ext cx="469556" cy="414592"/>
          </a:xfrm>
          <a:prstGeom prst="rect">
            <a:avLst/>
          </a:prstGeom>
        </p:spPr>
        <p:txBody>
          <a:bodyPr/>
          <a:lstStyle>
            <a:defPPr>
              <a:defRPr lang="en-US"/>
            </a:defPPr>
            <a:lvl1pPr algn="l" rtl="0" fontAlgn="base">
              <a:spcBef>
                <a:spcPct val="0"/>
              </a:spcBef>
              <a:spcAft>
                <a:spcPct val="0"/>
              </a:spcAft>
              <a:defRPr kern="1200">
                <a:solidFill>
                  <a:schemeClr val="bg2">
                    <a:lumMod val="75000"/>
                  </a:schemeClr>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2A4596E2-CD65-48BF-87D1-8BC17B8150AB}" type="slidenum">
              <a:rPr lang="zh-CN" altLang="en-US" smtClean="0"/>
            </a:fld>
            <a:endParaRPr lang="en-US" altLang="zh-CN"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stretch>
            <a:fillRect/>
          </a:stretch>
        </p:blipFill>
        <p:spPr>
          <a:xfrm>
            <a:off x="0" y="0"/>
            <a:ext cx="12192000" cy="6858000"/>
          </a:xfrm>
          <a:prstGeom prst="rect">
            <a:avLst/>
          </a:prstGeom>
        </p:spPr>
      </p:pic>
    </p:spTree>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5" descr="14-2.png"/>
          <p:cNvPicPr>
            <a:picLocks noChangeAspect="1"/>
          </p:cNvPicPr>
          <p:nvPr userDrawn="1"/>
        </p:nvPicPr>
        <p:blipFill>
          <a:blip r:embed="rId2" cstate="screen">
            <a:duotone>
              <a:prstClr val="black"/>
              <a:schemeClr val="tx2">
                <a:tint val="45000"/>
                <a:satMod val="400000"/>
              </a:schemeClr>
            </a:duotone>
          </a:blip>
          <a:srcRect/>
          <a:stretch>
            <a:fillRect/>
          </a:stretch>
        </p:blipFill>
        <p:spPr bwMode="auto">
          <a:xfrm>
            <a:off x="2814523" y="1229007"/>
            <a:ext cx="8553223" cy="5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3"/>
          <p:cNvSpPr>
            <a:spLocks noGrp="1"/>
          </p:cNvSpPr>
          <p:nvPr>
            <p:ph type="sldNum" sz="quarter" idx="12"/>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fld>
            <a:endParaRPr lang="en-US" altLang="zh-CN" dirty="0"/>
          </a:p>
        </p:txBody>
      </p:sp>
    </p:spTree>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49470" name="灯片编号占位符 3"/>
          <p:cNvSpPr>
            <a:spLocks noGrp="1"/>
          </p:cNvSpPr>
          <p:nvPr>
            <p:ph type="sldNum" sz="quarter" idx="12"/>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fld>
            <a:endParaRPr lang="en-US" altLang="zh-CN" dirty="0"/>
          </a:p>
        </p:txBody>
      </p:sp>
      <p:grpSp>
        <p:nvGrpSpPr>
          <p:cNvPr id="8" name="组合 7"/>
          <p:cNvGrpSpPr/>
          <p:nvPr userDrawn="1"/>
        </p:nvGrpSpPr>
        <p:grpSpPr>
          <a:xfrm flipV="1">
            <a:off x="988542" y="706192"/>
            <a:ext cx="10766853" cy="45719"/>
            <a:chOff x="1239791" y="3373704"/>
            <a:chExt cx="5327375" cy="56535"/>
          </a:xfrm>
        </p:grpSpPr>
        <p:sp>
          <p:nvSpPr>
            <p:cNvPr id="9" name="矩形 8"/>
            <p:cNvSpPr/>
            <p:nvPr/>
          </p:nvSpPr>
          <p:spPr>
            <a:xfrm>
              <a:off x="1239791" y="3373704"/>
              <a:ext cx="1068443" cy="56535"/>
            </a:xfrm>
            <a:prstGeom prst="rect">
              <a:avLst/>
            </a:prstGeom>
            <a:solidFill>
              <a:srgbClr val="0070C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0" name="矩形 9"/>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1" name="矩形 10"/>
            <p:cNvSpPr/>
            <p:nvPr/>
          </p:nvSpPr>
          <p:spPr>
            <a:xfrm>
              <a:off x="2305265" y="3373704"/>
              <a:ext cx="1068443" cy="56535"/>
            </a:xfrm>
            <a:prstGeom prst="rect">
              <a:avLst/>
            </a:prstGeom>
            <a:solidFill>
              <a:srgbClr val="DCC12A"/>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2" name="矩形 11"/>
            <p:cNvSpPr/>
            <p:nvPr/>
          </p:nvSpPr>
          <p:spPr>
            <a:xfrm>
              <a:off x="4433247" y="3373704"/>
              <a:ext cx="1068443" cy="56535"/>
            </a:xfrm>
            <a:prstGeom prst="rect">
              <a:avLst/>
            </a:prstGeom>
            <a:solidFill>
              <a:srgbClr val="C51729"/>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3" name="矩形 12"/>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pic>
        <p:nvPicPr>
          <p:cNvPr id="6" name="图片 5"/>
          <p:cNvPicPr>
            <a:picLocks noChangeAspect="1"/>
          </p:cNvPicPr>
          <p:nvPr userDrawn="1"/>
        </p:nvPicPr>
        <p:blipFill>
          <a:blip r:embed="rId2" cstate="print"/>
          <a:stretch>
            <a:fillRect/>
          </a:stretch>
        </p:blipFill>
        <p:spPr>
          <a:xfrm>
            <a:off x="6709529" y="1398494"/>
            <a:ext cx="5468928" cy="5432346"/>
          </a:xfrm>
          <a:prstGeom prst="rect">
            <a:avLst/>
          </a:prstGeom>
        </p:spPr>
      </p:pic>
      <p:pic>
        <p:nvPicPr>
          <p:cNvPr id="3" name="图片 2"/>
          <p:cNvPicPr>
            <a:picLocks noChangeAspect="1"/>
          </p:cNvPicPr>
          <p:nvPr userDrawn="1"/>
        </p:nvPicPr>
        <p:blipFill>
          <a:blip r:embed="rId3" cstate="screen"/>
          <a:stretch>
            <a:fillRect/>
          </a:stretch>
        </p:blipFill>
        <p:spPr>
          <a:xfrm>
            <a:off x="144730" y="133858"/>
            <a:ext cx="642765" cy="642765"/>
          </a:xfrm>
          <a:prstGeom prst="rect">
            <a:avLst/>
          </a:prstGeom>
        </p:spPr>
      </p:pic>
    </p:spTree>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3" name="矩形 2"/>
          <p:cNvSpPr>
            <a:spLocks noChangeArrowheads="1"/>
          </p:cNvSpPr>
          <p:nvPr userDrawn="1"/>
        </p:nvSpPr>
        <p:spPr bwMode="auto">
          <a:xfrm>
            <a:off x="0" y="1"/>
            <a:ext cx="12192000" cy="798513"/>
          </a:xfrm>
          <a:prstGeom prst="rect">
            <a:avLst/>
          </a:prstGeom>
          <a:solidFill>
            <a:srgbClr val="0A4F94">
              <a:alpha val="87842"/>
            </a:srgbClr>
          </a:solidFill>
          <a:ln>
            <a:noFill/>
          </a:ln>
        </p:spPr>
        <p:txBody>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1" hangingPunct="1">
              <a:defRPr/>
            </a:pPr>
            <a:endParaRPr lang="zh-CN" altLang="en-US" sz="2400" b="1">
              <a:solidFill>
                <a:srgbClr val="000000"/>
              </a:solidFill>
              <a:latin typeface="Times New Roman" panose="02020603050405020304" pitchFamily="18" charset="0"/>
            </a:endParaRPr>
          </a:p>
        </p:txBody>
      </p:sp>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4" name="灯片编号占位符 4"/>
          <p:cNvSpPr>
            <a:spLocks noGrp="1"/>
          </p:cNvSpPr>
          <p:nvPr>
            <p:ph type="sldNum" sz="quarter" idx="10"/>
          </p:nvPr>
        </p:nvSpPr>
        <p:spPr/>
        <p:txBody>
          <a:bodyPr/>
          <a:lstStyle>
            <a:lvl1pPr>
              <a:buFontTx/>
              <a:buNone/>
              <a:defRPr smtClean="0">
                <a:latin typeface="Calibri" panose="020F0502020204030204" pitchFamily="34" charset="0"/>
              </a:defRPr>
            </a:lvl1pPr>
          </a:lstStyle>
          <a:p>
            <a:pPr>
              <a:defRPr/>
            </a:pPr>
            <a:endParaRPr lang="zh-CN" altLang="en-US" sz="1800" dirty="0">
              <a:solidFill>
                <a:srgbClr val="000000"/>
              </a:solidFill>
            </a:endParaRPr>
          </a:p>
        </p:txBody>
      </p:sp>
      <p:sp>
        <p:nvSpPr>
          <p:cNvPr id="5" name="灯片编号占位符 3"/>
          <p:cNvSpPr txBox="1"/>
          <p:nvPr userDrawn="1"/>
        </p:nvSpPr>
        <p:spPr>
          <a:xfrm>
            <a:off x="11438238" y="225950"/>
            <a:ext cx="469556" cy="414592"/>
          </a:xfrm>
          <a:prstGeom prst="rect">
            <a:avLst/>
          </a:prstGeom>
        </p:spPr>
        <p:txBody>
          <a:bodyPr/>
          <a:lstStyle>
            <a:defPPr>
              <a:defRPr lang="en-US"/>
            </a:defPPr>
            <a:lvl1pPr algn="l" rtl="0" fontAlgn="base">
              <a:spcBef>
                <a:spcPct val="0"/>
              </a:spcBef>
              <a:spcAft>
                <a:spcPct val="0"/>
              </a:spcAft>
              <a:defRPr kern="1200">
                <a:solidFill>
                  <a:schemeClr val="bg2">
                    <a:lumMod val="75000"/>
                  </a:schemeClr>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2A4596E2-CD65-48BF-87D1-8BC17B8150AB}" type="slidenum">
              <a:rPr lang="zh-CN" altLang="en-US" smtClean="0"/>
            </a:fld>
            <a:endParaRPr lang="en-US" altLang="zh-CN" dirty="0"/>
          </a:p>
        </p:txBody>
      </p:sp>
    </p:spTree>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1049470" name="灯片编号占位符 3"/>
          <p:cNvSpPr>
            <a:spLocks noGrp="1"/>
          </p:cNvSpPr>
          <p:nvPr>
            <p:ph type="sldNum" sz="quarter" idx="12"/>
          </p:nvPr>
        </p:nvSpPr>
        <p:spPr>
          <a:xfrm>
            <a:off x="11438237" y="225950"/>
            <a:ext cx="469556" cy="414592"/>
          </a:xfrm>
          <a:prstGeom prst="rect">
            <a:avLst/>
          </a:prstGeom>
        </p:spPr>
        <p:txBody>
          <a:bodyPr/>
          <a:lstStyle/>
          <a:p>
            <a:fld id="{2A4596E2-CD65-48BF-87D1-8BC17B8150AB}" type="slidenum">
              <a:rPr lang="zh-CN" altLang="en-US"/>
            </a:fld>
            <a:endParaRPr lang="en-US" altLang="zh-CN" dirty="0"/>
          </a:p>
        </p:txBody>
      </p:sp>
      <p:grpSp>
        <p:nvGrpSpPr>
          <p:cNvPr id="8" name="组合 7"/>
          <p:cNvGrpSpPr/>
          <p:nvPr userDrawn="1"/>
        </p:nvGrpSpPr>
        <p:grpSpPr>
          <a:xfrm flipV="1">
            <a:off x="988541" y="706190"/>
            <a:ext cx="10766853" cy="45719"/>
            <a:chOff x="1239791" y="3373704"/>
            <a:chExt cx="5327375" cy="56535"/>
          </a:xfrm>
        </p:grpSpPr>
        <p:sp>
          <p:nvSpPr>
            <p:cNvPr id="9" name="矩形 8"/>
            <p:cNvSpPr/>
            <p:nvPr/>
          </p:nvSpPr>
          <p:spPr>
            <a:xfrm>
              <a:off x="1239791" y="3373704"/>
              <a:ext cx="1068443" cy="56535"/>
            </a:xfrm>
            <a:prstGeom prst="rect">
              <a:avLst/>
            </a:prstGeom>
            <a:solidFill>
              <a:srgbClr val="0070C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0" name="矩形 9"/>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1" name="矩形 10"/>
            <p:cNvSpPr/>
            <p:nvPr/>
          </p:nvSpPr>
          <p:spPr>
            <a:xfrm>
              <a:off x="2305265" y="3373704"/>
              <a:ext cx="1068443" cy="56535"/>
            </a:xfrm>
            <a:prstGeom prst="rect">
              <a:avLst/>
            </a:prstGeom>
            <a:solidFill>
              <a:srgbClr val="DCC12A"/>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2" name="矩形 11"/>
            <p:cNvSpPr/>
            <p:nvPr/>
          </p:nvSpPr>
          <p:spPr>
            <a:xfrm>
              <a:off x="4433247" y="3373704"/>
              <a:ext cx="1068443" cy="56535"/>
            </a:xfrm>
            <a:prstGeom prst="rect">
              <a:avLst/>
            </a:prstGeom>
            <a:solidFill>
              <a:srgbClr val="C51729"/>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3" name="矩形 12"/>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9529" y="1398494"/>
            <a:ext cx="5468928" cy="5432346"/>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4729" y="133858"/>
            <a:ext cx="642765" cy="642765"/>
          </a:xfrm>
          <a:prstGeom prst="rect">
            <a:avLst/>
          </a:prstGeom>
        </p:spPr>
      </p:pic>
      <p:sp>
        <p:nvSpPr>
          <p:cNvPr id="14" name="标题 1"/>
          <p:cNvSpPr>
            <a:spLocks noGrp="1"/>
          </p:cNvSpPr>
          <p:nvPr>
            <p:ph type="title"/>
          </p:nvPr>
        </p:nvSpPr>
        <p:spPr>
          <a:xfrm>
            <a:off x="1117600" y="126796"/>
            <a:ext cx="9855200" cy="563562"/>
          </a:xfrm>
          <a:prstGeom prst="rect">
            <a:avLst/>
          </a:prstGeom>
        </p:spPr>
        <p:txBody>
          <a:bodyPr/>
          <a:lstStyle>
            <a:lvl1pPr algn="l">
              <a:defRPr sz="3200">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Tree>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灯片编号占位符 5"/>
          <p:cNvSpPr>
            <a:spLocks noGrp="1"/>
          </p:cNvSpPr>
          <p:nvPr>
            <p:ph type="sldNum" sz="quarter" idx="10"/>
          </p:nvPr>
        </p:nvSpPr>
        <p:spPr/>
        <p:txBody>
          <a:bodyPr/>
          <a:lstStyle>
            <a:lvl1pPr>
              <a:defRPr/>
            </a:lvl1pPr>
          </a:lstStyle>
          <a:p>
            <a:pPr>
              <a:defRPr/>
            </a:pPr>
            <a:fld id="{18D5ED6A-63DB-44DC-83D0-E857FBDCFD41}" type="slidenum">
              <a:rPr lang="zh-CN" altLang="en-US"/>
            </a:fld>
            <a:endParaRPr lang="zh-CN" altLang="en-US" dirty="0"/>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1049470" name="灯片编号占位符 3"/>
          <p:cNvSpPr>
            <a:spLocks noGrp="1"/>
          </p:cNvSpPr>
          <p:nvPr>
            <p:ph type="sldNum" sz="quarter" idx="12"/>
          </p:nvPr>
        </p:nvSpPr>
        <p:spPr>
          <a:xfrm>
            <a:off x="11438237" y="225950"/>
            <a:ext cx="469556" cy="414592"/>
          </a:xfrm>
          <a:prstGeom prst="rect">
            <a:avLst/>
          </a:prstGeom>
        </p:spPr>
        <p:txBody>
          <a:bodyPr/>
          <a:lstStyle/>
          <a:p>
            <a:fld id="{2A4596E2-CD65-48BF-87D1-8BC17B8150AB}" type="slidenum">
              <a:rPr lang="zh-CN" altLang="en-US"/>
            </a:fld>
            <a:endParaRPr lang="en-US" altLang="zh-CN" dirty="0"/>
          </a:p>
        </p:txBody>
      </p:sp>
      <p:grpSp>
        <p:nvGrpSpPr>
          <p:cNvPr id="8" name="组合 7"/>
          <p:cNvGrpSpPr/>
          <p:nvPr userDrawn="1"/>
        </p:nvGrpSpPr>
        <p:grpSpPr>
          <a:xfrm flipV="1">
            <a:off x="988541" y="706190"/>
            <a:ext cx="10766853" cy="45719"/>
            <a:chOff x="1239791" y="3373704"/>
            <a:chExt cx="5327375" cy="56535"/>
          </a:xfrm>
        </p:grpSpPr>
        <p:sp>
          <p:nvSpPr>
            <p:cNvPr id="9" name="矩形 8"/>
            <p:cNvSpPr/>
            <p:nvPr/>
          </p:nvSpPr>
          <p:spPr>
            <a:xfrm>
              <a:off x="1239791" y="3373704"/>
              <a:ext cx="1068443" cy="56535"/>
            </a:xfrm>
            <a:prstGeom prst="rect">
              <a:avLst/>
            </a:prstGeom>
            <a:solidFill>
              <a:srgbClr val="0070C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0" name="矩形 9"/>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1" name="矩形 10"/>
            <p:cNvSpPr/>
            <p:nvPr/>
          </p:nvSpPr>
          <p:spPr>
            <a:xfrm>
              <a:off x="2305265" y="3373704"/>
              <a:ext cx="1068443" cy="56535"/>
            </a:xfrm>
            <a:prstGeom prst="rect">
              <a:avLst/>
            </a:prstGeom>
            <a:solidFill>
              <a:srgbClr val="DCC12A"/>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2" name="矩形 11"/>
            <p:cNvSpPr/>
            <p:nvPr/>
          </p:nvSpPr>
          <p:spPr>
            <a:xfrm>
              <a:off x="4433247" y="3373704"/>
              <a:ext cx="1068443" cy="56535"/>
            </a:xfrm>
            <a:prstGeom prst="rect">
              <a:avLst/>
            </a:prstGeom>
            <a:solidFill>
              <a:srgbClr val="C51729"/>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3" name="矩形 12"/>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9529" y="1398494"/>
            <a:ext cx="5468928" cy="5432346"/>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4729" y="133858"/>
            <a:ext cx="642765" cy="642765"/>
          </a:xfrm>
          <a:prstGeom prst="rect">
            <a:avLst/>
          </a:prstGeom>
        </p:spPr>
      </p:pic>
      <p:sp>
        <p:nvSpPr>
          <p:cNvPr id="14" name="标题 1"/>
          <p:cNvSpPr>
            <a:spLocks noGrp="1"/>
          </p:cNvSpPr>
          <p:nvPr>
            <p:ph type="title"/>
          </p:nvPr>
        </p:nvSpPr>
        <p:spPr>
          <a:xfrm>
            <a:off x="1117600" y="126796"/>
            <a:ext cx="9855200" cy="563562"/>
          </a:xfrm>
          <a:prstGeom prst="rect">
            <a:avLst/>
          </a:prstGeom>
        </p:spPr>
        <p:txBody>
          <a:bodyPr/>
          <a:lstStyle>
            <a:lvl1pPr algn="l">
              <a:defRPr sz="3200">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stretch>
            <a:fillRect/>
          </a:stretch>
        </p:blipFill>
        <p:spPr>
          <a:xfrm>
            <a:off x="0" y="0"/>
            <a:ext cx="12192000"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5" descr="14-2.png"/>
          <p:cNvPicPr>
            <a:picLocks noChangeAspect="1"/>
          </p:cNvPicPr>
          <p:nvPr userDrawn="1"/>
        </p:nvPicPr>
        <p:blipFill>
          <a:blip r:embed="rId2" cstate="screen">
            <a:duotone>
              <a:prstClr val="black"/>
              <a:schemeClr val="tx2">
                <a:tint val="45000"/>
                <a:satMod val="400000"/>
              </a:schemeClr>
            </a:duotone>
          </a:blip>
          <a:srcRect/>
          <a:stretch>
            <a:fillRect/>
          </a:stretch>
        </p:blipFill>
        <p:spPr bwMode="auto">
          <a:xfrm>
            <a:off x="2814523" y="1229007"/>
            <a:ext cx="8553223" cy="5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3"/>
          <p:cNvSpPr>
            <a:spLocks noGrp="1"/>
          </p:cNvSpPr>
          <p:nvPr>
            <p:ph type="sldNum" sz="quarter" idx="12"/>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fld>
            <a:endParaRPr lang="en-US" altLang="zh-C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grpSp>
        <p:nvGrpSpPr>
          <p:cNvPr id="8" name="组合 7"/>
          <p:cNvGrpSpPr/>
          <p:nvPr userDrawn="1"/>
        </p:nvGrpSpPr>
        <p:grpSpPr>
          <a:xfrm flipV="1">
            <a:off x="988542" y="706192"/>
            <a:ext cx="10766853" cy="45719"/>
            <a:chOff x="1239791" y="3373704"/>
            <a:chExt cx="5327375" cy="56535"/>
          </a:xfrm>
        </p:grpSpPr>
        <p:sp>
          <p:nvSpPr>
            <p:cNvPr id="9" name="矩形 8"/>
            <p:cNvSpPr/>
            <p:nvPr/>
          </p:nvSpPr>
          <p:spPr>
            <a:xfrm>
              <a:off x="1239791" y="3373704"/>
              <a:ext cx="1068443" cy="56535"/>
            </a:xfrm>
            <a:prstGeom prst="rect">
              <a:avLst/>
            </a:prstGeom>
            <a:solidFill>
              <a:srgbClr val="0070C0"/>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0" name="矩形 9"/>
            <p:cNvSpPr/>
            <p:nvPr/>
          </p:nvSpPr>
          <p:spPr>
            <a:xfrm>
              <a:off x="5498723" y="3373704"/>
              <a:ext cx="1068443" cy="56535"/>
            </a:xfrm>
            <a:prstGeom prst="rect">
              <a:avLst/>
            </a:prstGeom>
            <a:solidFill>
              <a:srgbClr val="CAA884"/>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1" name="矩形 10"/>
            <p:cNvSpPr/>
            <p:nvPr/>
          </p:nvSpPr>
          <p:spPr>
            <a:xfrm>
              <a:off x="2305265" y="3373704"/>
              <a:ext cx="1068443" cy="56535"/>
            </a:xfrm>
            <a:prstGeom prst="rect">
              <a:avLst/>
            </a:prstGeom>
            <a:solidFill>
              <a:srgbClr val="DCC12A"/>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2" name="矩形 11"/>
            <p:cNvSpPr/>
            <p:nvPr/>
          </p:nvSpPr>
          <p:spPr>
            <a:xfrm>
              <a:off x="4433247" y="3373704"/>
              <a:ext cx="1068443" cy="56535"/>
            </a:xfrm>
            <a:prstGeom prst="rect">
              <a:avLst/>
            </a:prstGeom>
            <a:solidFill>
              <a:srgbClr val="C51729"/>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sp>
          <p:nvSpPr>
            <p:cNvPr id="13" name="矩形 12"/>
            <p:cNvSpPr/>
            <p:nvPr/>
          </p:nvSpPr>
          <p:spPr>
            <a:xfrm>
              <a:off x="3370741" y="3373704"/>
              <a:ext cx="1068443" cy="56535"/>
            </a:xfrm>
            <a:prstGeom prst="rect">
              <a:avLst/>
            </a:prstGeom>
            <a:solidFill>
              <a:srgbClr val="D8D8D8"/>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pic>
        <p:nvPicPr>
          <p:cNvPr id="6" name="图片 5"/>
          <p:cNvPicPr>
            <a:picLocks noChangeAspect="1"/>
          </p:cNvPicPr>
          <p:nvPr userDrawn="1"/>
        </p:nvPicPr>
        <p:blipFill>
          <a:blip r:embed="rId2" cstate="print"/>
          <a:stretch>
            <a:fillRect/>
          </a:stretch>
        </p:blipFill>
        <p:spPr>
          <a:xfrm>
            <a:off x="6709529" y="1398494"/>
            <a:ext cx="5468928" cy="5432346"/>
          </a:xfrm>
          <a:prstGeom prst="rect">
            <a:avLst/>
          </a:prstGeom>
        </p:spPr>
      </p:pic>
      <p:pic>
        <p:nvPicPr>
          <p:cNvPr id="3" name="图片 2"/>
          <p:cNvPicPr>
            <a:picLocks noChangeAspect="1"/>
          </p:cNvPicPr>
          <p:nvPr userDrawn="1"/>
        </p:nvPicPr>
        <p:blipFill>
          <a:blip r:embed="rId3" cstate="screen"/>
          <a:stretch>
            <a:fillRect/>
          </a:stretch>
        </p:blipFill>
        <p:spPr>
          <a:xfrm>
            <a:off x="144730" y="133858"/>
            <a:ext cx="642765" cy="642765"/>
          </a:xfrm>
          <a:prstGeom prst="rect">
            <a:avLst/>
          </a:prstGeom>
        </p:spPr>
      </p:pic>
      <p:sp>
        <p:nvSpPr>
          <p:cNvPr id="14" name="灯片编号占位符 3"/>
          <p:cNvSpPr>
            <a:spLocks noGrp="1"/>
          </p:cNvSpPr>
          <p:nvPr>
            <p:ph type="sldNum" sz="quarter" idx="12"/>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fld>
            <a:endParaRPr lang="en-US" altLang="zh-C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4" Type="http://schemas.openxmlformats.org/officeDocument/2006/relationships/theme" Target="../theme/theme4.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5" Type="http://schemas.openxmlformats.org/officeDocument/2006/relationships/theme" Target="../theme/theme5.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5" Type="http://schemas.openxmlformats.org/officeDocument/2006/relationships/theme" Target="../theme/theme6.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5" Type="http://schemas.openxmlformats.org/officeDocument/2006/relationships/theme" Target="../theme/theme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4" Type="http://schemas.openxmlformats.org/officeDocument/2006/relationships/theme" Target="../theme/theme8.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7" Type="http://schemas.openxmlformats.org/officeDocument/2006/relationships/theme" Target="../theme/theme9.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灯片编号占位符 3"/>
          <p:cNvSpPr>
            <a:spLocks noGrp="1"/>
          </p:cNvSpPr>
          <p:nvPr>
            <p:ph type="sldNum" sz="quarter" idx="4"/>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lvl1pPr algn="l" rtl="0" fontAlgn="base">
        <a:spcBef>
          <a:spcPct val="0"/>
        </a:spcBef>
        <a:spcAft>
          <a:spcPct val="0"/>
        </a:spcAft>
        <a:defRPr sz="2800" b="1">
          <a:solidFill>
            <a:srgbClr val="1F56A9"/>
          </a:solidFill>
          <a:latin typeface="+mj-lt"/>
          <a:ea typeface="+mj-ea"/>
          <a:cs typeface="+mj-cs"/>
        </a:defRPr>
      </a:lvl1pPr>
      <a:lvl2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2pPr>
      <a:lvl3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3pPr>
      <a:lvl4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4pPr>
      <a:lvl5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5pPr>
      <a:lvl6pPr marL="4572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6pPr>
      <a:lvl7pPr marL="9144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7pPr>
      <a:lvl8pPr marL="13716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8pPr>
      <a:lvl9pPr marL="18288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灯片编号占位符 3"/>
          <p:cNvSpPr>
            <a:spLocks noGrp="1"/>
          </p:cNvSpPr>
          <p:nvPr>
            <p:ph type="sldNum" sz="quarter" idx="4"/>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fld>
            <a:endParaRPr lang="en-US" altLang="zh-CN" dirty="0"/>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hf sldNum="0" hdr="0" ftr="0" dt="0"/>
  <p:txStyles>
    <p:titleStyle>
      <a:lvl1pPr algn="l" rtl="0" fontAlgn="base">
        <a:spcBef>
          <a:spcPct val="0"/>
        </a:spcBef>
        <a:spcAft>
          <a:spcPct val="0"/>
        </a:spcAft>
        <a:defRPr sz="2800" b="1">
          <a:solidFill>
            <a:srgbClr val="1F56A9"/>
          </a:solidFill>
          <a:latin typeface="+mj-lt"/>
          <a:ea typeface="+mj-ea"/>
          <a:cs typeface="+mj-cs"/>
        </a:defRPr>
      </a:lvl1pPr>
      <a:lvl2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2pPr>
      <a:lvl3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3pPr>
      <a:lvl4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4pPr>
      <a:lvl5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5pPr>
      <a:lvl6pPr marL="4572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6pPr>
      <a:lvl7pPr marL="9144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7pPr>
      <a:lvl8pPr marL="13716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8pPr>
      <a:lvl9pPr marL="18288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灯片编号占位符 3"/>
          <p:cNvSpPr>
            <a:spLocks noGrp="1"/>
          </p:cNvSpPr>
          <p:nvPr>
            <p:ph type="sldNum" sz="quarter" idx="4"/>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fld>
            <a:endParaRPr lang="en-US" altLang="zh-CN"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Lst>
  <p:hf sldNum="0" hdr="0" ftr="0" dt="0"/>
  <p:txStyles>
    <p:titleStyle>
      <a:lvl1pPr algn="l" rtl="0" fontAlgn="base">
        <a:spcBef>
          <a:spcPct val="0"/>
        </a:spcBef>
        <a:spcAft>
          <a:spcPct val="0"/>
        </a:spcAft>
        <a:defRPr sz="2800" b="1">
          <a:solidFill>
            <a:srgbClr val="1F56A9"/>
          </a:solidFill>
          <a:latin typeface="+mj-lt"/>
          <a:ea typeface="+mj-ea"/>
          <a:cs typeface="+mj-cs"/>
        </a:defRPr>
      </a:lvl1pPr>
      <a:lvl2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2pPr>
      <a:lvl3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3pPr>
      <a:lvl4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4pPr>
      <a:lvl5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5pPr>
      <a:lvl6pPr marL="4572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6pPr>
      <a:lvl7pPr marL="9144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7pPr>
      <a:lvl8pPr marL="13716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8pPr>
      <a:lvl9pPr marL="18288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灯片编号占位符 3"/>
          <p:cNvSpPr>
            <a:spLocks noGrp="1"/>
          </p:cNvSpPr>
          <p:nvPr>
            <p:ph type="sldNum" sz="quarter" idx="4"/>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fld>
            <a:endParaRPr lang="en-US" altLang="zh-CN"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hf sldNum="0" hdr="0" ftr="0" dt="0"/>
  <p:txStyles>
    <p:titleStyle>
      <a:lvl1pPr algn="l" rtl="0" fontAlgn="base">
        <a:spcBef>
          <a:spcPct val="0"/>
        </a:spcBef>
        <a:spcAft>
          <a:spcPct val="0"/>
        </a:spcAft>
        <a:defRPr sz="2800" b="1">
          <a:solidFill>
            <a:srgbClr val="1F56A9"/>
          </a:solidFill>
          <a:latin typeface="+mj-lt"/>
          <a:ea typeface="+mj-ea"/>
          <a:cs typeface="+mj-cs"/>
        </a:defRPr>
      </a:lvl1pPr>
      <a:lvl2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2pPr>
      <a:lvl3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3pPr>
      <a:lvl4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4pPr>
      <a:lvl5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5pPr>
      <a:lvl6pPr marL="4572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6pPr>
      <a:lvl7pPr marL="9144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7pPr>
      <a:lvl8pPr marL="13716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8pPr>
      <a:lvl9pPr marL="18288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灯片编号占位符 3"/>
          <p:cNvSpPr>
            <a:spLocks noGrp="1"/>
          </p:cNvSpPr>
          <p:nvPr>
            <p:ph type="sldNum" sz="quarter" idx="4"/>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solidFill>
                  <a:srgbClr val="808080">
                    <a:lumMod val="75000"/>
                  </a:srgbClr>
                </a:solidFill>
              </a:rPr>
            </a:fld>
            <a:endParaRPr lang="en-US" altLang="zh-CN" dirty="0">
              <a:solidFill>
                <a:srgbClr val="808080">
                  <a:lumMod val="75000"/>
                </a:srgbClr>
              </a:solidFill>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sldNum="0" hdr="0" ftr="0" dt="0"/>
  <p:txStyles>
    <p:titleStyle>
      <a:lvl1pPr algn="l" rtl="0" fontAlgn="base">
        <a:spcBef>
          <a:spcPct val="0"/>
        </a:spcBef>
        <a:spcAft>
          <a:spcPct val="0"/>
        </a:spcAft>
        <a:defRPr sz="2800" b="1">
          <a:solidFill>
            <a:srgbClr val="1F56A9"/>
          </a:solidFill>
          <a:latin typeface="+mj-lt"/>
          <a:ea typeface="+mj-ea"/>
          <a:cs typeface="+mj-cs"/>
        </a:defRPr>
      </a:lvl1pPr>
      <a:lvl2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2pPr>
      <a:lvl3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3pPr>
      <a:lvl4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4pPr>
      <a:lvl5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5pPr>
      <a:lvl6pPr marL="4572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6pPr>
      <a:lvl7pPr marL="9144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7pPr>
      <a:lvl8pPr marL="13716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8pPr>
      <a:lvl9pPr marL="18288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灯片编号占位符 3"/>
          <p:cNvSpPr>
            <a:spLocks noGrp="1"/>
          </p:cNvSpPr>
          <p:nvPr>
            <p:ph type="sldNum" sz="quarter" idx="4"/>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solidFill>
                  <a:srgbClr val="808080">
                    <a:lumMod val="75000"/>
                  </a:srgbClr>
                </a:solidFill>
              </a:rPr>
            </a:fld>
            <a:endParaRPr lang="en-US" altLang="zh-CN" dirty="0">
              <a:solidFill>
                <a:srgbClr val="808080">
                  <a:lumMod val="75000"/>
                </a:srgbClr>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hf sldNum="0" hdr="0" ftr="0" dt="0"/>
  <p:txStyles>
    <p:titleStyle>
      <a:lvl1pPr algn="l" rtl="0" fontAlgn="base">
        <a:spcBef>
          <a:spcPct val="0"/>
        </a:spcBef>
        <a:spcAft>
          <a:spcPct val="0"/>
        </a:spcAft>
        <a:defRPr sz="2800" b="1">
          <a:solidFill>
            <a:srgbClr val="1F56A9"/>
          </a:solidFill>
          <a:latin typeface="+mj-lt"/>
          <a:ea typeface="+mj-ea"/>
          <a:cs typeface="+mj-cs"/>
        </a:defRPr>
      </a:lvl1pPr>
      <a:lvl2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2pPr>
      <a:lvl3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3pPr>
      <a:lvl4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4pPr>
      <a:lvl5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5pPr>
      <a:lvl6pPr marL="4572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6pPr>
      <a:lvl7pPr marL="9144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7pPr>
      <a:lvl8pPr marL="13716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8pPr>
      <a:lvl9pPr marL="18288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灯片编号占位符 3"/>
          <p:cNvSpPr>
            <a:spLocks noGrp="1"/>
          </p:cNvSpPr>
          <p:nvPr>
            <p:ph type="sldNum" sz="quarter" idx="4"/>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solidFill>
                  <a:srgbClr val="808080">
                    <a:lumMod val="75000"/>
                  </a:srgbClr>
                </a:solidFill>
              </a:rPr>
            </a:fld>
            <a:endParaRPr lang="en-US" altLang="zh-CN" dirty="0">
              <a:solidFill>
                <a:srgbClr val="808080">
                  <a:lumMod val="75000"/>
                </a:srgb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hf sldNum="0" hdr="0" ftr="0" dt="0"/>
  <p:txStyles>
    <p:titleStyle>
      <a:lvl1pPr algn="l" rtl="0" fontAlgn="base">
        <a:spcBef>
          <a:spcPct val="0"/>
        </a:spcBef>
        <a:spcAft>
          <a:spcPct val="0"/>
        </a:spcAft>
        <a:defRPr sz="2800" b="1">
          <a:solidFill>
            <a:srgbClr val="1F56A9"/>
          </a:solidFill>
          <a:latin typeface="+mj-lt"/>
          <a:ea typeface="+mj-ea"/>
          <a:cs typeface="+mj-cs"/>
        </a:defRPr>
      </a:lvl1pPr>
      <a:lvl2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2pPr>
      <a:lvl3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3pPr>
      <a:lvl4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4pPr>
      <a:lvl5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5pPr>
      <a:lvl6pPr marL="4572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6pPr>
      <a:lvl7pPr marL="9144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7pPr>
      <a:lvl8pPr marL="13716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8pPr>
      <a:lvl9pPr marL="18288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42C731-3B0E-4733-9672-76D81BDC8EBE}"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4AAAC6-6B72-4ED2-8445-41A070861402}"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灯片编号占位符 3"/>
          <p:cNvSpPr>
            <a:spLocks noGrp="1"/>
          </p:cNvSpPr>
          <p:nvPr>
            <p:ph type="sldNum" sz="quarter" idx="4"/>
          </p:nvPr>
        </p:nvSpPr>
        <p:spPr>
          <a:xfrm>
            <a:off x="11438238" y="225950"/>
            <a:ext cx="469556" cy="414592"/>
          </a:xfrm>
          <a:prstGeom prst="rect">
            <a:avLst/>
          </a:prstGeom>
        </p:spPr>
        <p:txBody>
          <a:bodyPr/>
          <a:lstStyle>
            <a:lvl1pPr>
              <a:defRPr>
                <a:solidFill>
                  <a:schemeClr val="bg2">
                    <a:lumMod val="75000"/>
                  </a:schemeClr>
                </a:solidFill>
              </a:defRPr>
            </a:lvl1pPr>
          </a:lstStyle>
          <a:p>
            <a:fld id="{2A4596E2-CD65-48BF-87D1-8BC17B8150AB}" type="slidenum">
              <a:rPr lang="zh-CN" altLang="en-US" smtClean="0"/>
            </a:fld>
            <a:endParaRPr lang="en-US" altLang="zh-CN" dirty="0"/>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hf hdr="0" ftr="0" dt="0"/>
  <p:txStyles>
    <p:titleStyle>
      <a:lvl1pPr algn="l" rtl="0" fontAlgn="base">
        <a:spcBef>
          <a:spcPct val="0"/>
        </a:spcBef>
        <a:spcAft>
          <a:spcPct val="0"/>
        </a:spcAft>
        <a:defRPr sz="2800" b="1">
          <a:solidFill>
            <a:srgbClr val="1F56A9"/>
          </a:solidFill>
          <a:latin typeface="+mj-lt"/>
          <a:ea typeface="+mj-ea"/>
          <a:cs typeface="+mj-cs"/>
        </a:defRPr>
      </a:lvl1pPr>
      <a:lvl2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2pPr>
      <a:lvl3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3pPr>
      <a:lvl4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4pPr>
      <a:lvl5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5pPr>
      <a:lvl6pPr marL="4572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6pPr>
      <a:lvl7pPr marL="9144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7pPr>
      <a:lvl8pPr marL="13716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8pPr>
      <a:lvl9pPr marL="18288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0" Type="http://schemas.openxmlformats.org/officeDocument/2006/relationships/notesSlide" Target="../notesSlides/notesSlide1.xml"/><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image" Target="../media/image36.png"/><Relationship Id="rId3" Type="http://schemas.openxmlformats.org/officeDocument/2006/relationships/tags" Target="../tags/tag22.xml"/><Relationship Id="rId2" Type="http://schemas.openxmlformats.org/officeDocument/2006/relationships/image" Target="../media/image35.tiff"/><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7.png"/><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image" Target="../media/image38.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xml"/><Relationship Id="rId3" Type="http://schemas.openxmlformats.org/officeDocument/2006/relationships/tags" Target="../tags/tag24.xml"/><Relationship Id="rId2" Type="http://schemas.openxmlformats.org/officeDocument/2006/relationships/image" Target="../media/image40.png"/><Relationship Id="rId1"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38.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tags" Target="../tags/tag27.xml"/><Relationship Id="rId4" Type="http://schemas.openxmlformats.org/officeDocument/2006/relationships/image" Target="../media/image42.png"/><Relationship Id="rId3" Type="http://schemas.openxmlformats.org/officeDocument/2006/relationships/tags" Target="../tags/tag26.xml"/><Relationship Id="rId2" Type="http://schemas.openxmlformats.org/officeDocument/2006/relationships/image" Target="../media/image41.png"/><Relationship Id="rId1" Type="http://schemas.openxmlformats.org/officeDocument/2006/relationships/tags" Target="../tags/tag25.xml"/></Relationships>
</file>

<file path=ppt/slides/_rels/slide17.xml.rels><?xml version="1.0" encoding="UTF-8" standalone="yes"?>
<Relationships xmlns="http://schemas.openxmlformats.org/package/2006/relationships"><Relationship Id="rId9" Type="http://schemas.openxmlformats.org/officeDocument/2006/relationships/image" Target="../media/image52.png"/><Relationship Id="rId8" Type="http://schemas.openxmlformats.org/officeDocument/2006/relationships/image" Target="../media/image51.png"/><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7" Type="http://schemas.openxmlformats.org/officeDocument/2006/relationships/notesSlide" Target="../notesSlides/notesSlide10.xml"/><Relationship Id="rId16" Type="http://schemas.openxmlformats.org/officeDocument/2006/relationships/slideLayout" Target="../slideLayouts/slideLayout3.xml"/><Relationship Id="rId15" Type="http://schemas.openxmlformats.org/officeDocument/2006/relationships/tags" Target="../tags/tag32.xml"/><Relationship Id="rId14" Type="http://schemas.openxmlformats.org/officeDocument/2006/relationships/tags" Target="../tags/tag31.xml"/><Relationship Id="rId13" Type="http://schemas.openxmlformats.org/officeDocument/2006/relationships/image" Target="../media/image53.png"/><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image" Target="../media/image44.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3.xml"/><Relationship Id="rId3" Type="http://schemas.openxmlformats.org/officeDocument/2006/relationships/tags" Target="../tags/tag33.xml"/><Relationship Id="rId2" Type="http://schemas.openxmlformats.org/officeDocument/2006/relationships/image" Target="../media/image55.webp"/><Relationship Id="rId1" Type="http://schemas.openxmlformats.org/officeDocument/2006/relationships/image" Target="../media/image5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6.png"/><Relationship Id="rId2" Type="http://schemas.openxmlformats.org/officeDocument/2006/relationships/tags" Target="../tags/tag35.xml"/><Relationship Id="rId1" Type="http://schemas.openxmlformats.org/officeDocument/2006/relationships/tags" Target="../tags/tag34.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7.jpeg"/><Relationship Id="rId2" Type="http://schemas.openxmlformats.org/officeDocument/2006/relationships/tags" Target="../tags/tag1.xml"/><Relationship Id="rId10" Type="http://schemas.openxmlformats.org/officeDocument/2006/relationships/notesSlide" Target="../notesSlides/notesSlide2.xml"/><Relationship Id="rId1"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58.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xml"/><Relationship Id="rId2" Type="http://schemas.openxmlformats.org/officeDocument/2006/relationships/image" Target="../media/image60.png"/><Relationship Id="rId1" Type="http://schemas.openxmlformats.org/officeDocument/2006/relationships/image" Target="../media/image59.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3.xml"/><Relationship Id="rId2" Type="http://schemas.openxmlformats.org/officeDocument/2006/relationships/image" Target="../media/image62.png"/><Relationship Id="rId1" Type="http://schemas.openxmlformats.org/officeDocument/2006/relationships/image" Target="../media/image61.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6.png"/><Relationship Id="rId2" Type="http://schemas.openxmlformats.org/officeDocument/2006/relationships/tags" Target="../tags/tag37.xml"/><Relationship Id="rId1" Type="http://schemas.openxmlformats.org/officeDocument/2006/relationships/tags" Target="../tags/tag36.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xml"/><Relationship Id="rId2" Type="http://schemas.openxmlformats.org/officeDocument/2006/relationships/image" Target="../media/image64.png"/><Relationship Id="rId1"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5.png"/><Relationship Id="rId1" Type="http://schemas.openxmlformats.org/officeDocument/2006/relationships/tags" Target="../tags/tag38.xml"/></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3.xml"/><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tags" Target="../tags/tag39.xml"/></Relationships>
</file>

<file path=ppt/slides/_rels/slide28.xml.rels><?xml version="1.0" encoding="UTF-8" standalone="yes"?>
<Relationships xmlns="http://schemas.openxmlformats.org/package/2006/relationships"><Relationship Id="rId9" Type="http://schemas.openxmlformats.org/officeDocument/2006/relationships/image" Target="../media/image71.svg"/><Relationship Id="rId8" Type="http://schemas.openxmlformats.org/officeDocument/2006/relationships/image" Target="../media/image70.png"/><Relationship Id="rId7" Type="http://schemas.openxmlformats.org/officeDocument/2006/relationships/image" Target="../media/image69.svg"/><Relationship Id="rId6" Type="http://schemas.openxmlformats.org/officeDocument/2006/relationships/image" Target="../media/image68.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5" Type="http://schemas.openxmlformats.org/officeDocument/2006/relationships/notesSlide" Target="../notesSlides/notesSlide18.xml"/><Relationship Id="rId14" Type="http://schemas.openxmlformats.org/officeDocument/2006/relationships/slideLayout" Target="../slideLayouts/slideLayout3.xml"/><Relationship Id="rId13" Type="http://schemas.microsoft.com/office/2007/relationships/hdphoto" Target="../media/image75.wdp"/><Relationship Id="rId12" Type="http://schemas.openxmlformats.org/officeDocument/2006/relationships/image" Target="../media/image74.png"/><Relationship Id="rId11" Type="http://schemas.openxmlformats.org/officeDocument/2006/relationships/image" Target="../media/image73.svg"/><Relationship Id="rId10" Type="http://schemas.openxmlformats.org/officeDocument/2006/relationships/image" Target="../media/image72.png"/><Relationship Id="rId1"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vmlDrawing" Target="../drawings/vmlDrawing1.vml"/><Relationship Id="rId6" Type="http://schemas.openxmlformats.org/officeDocument/2006/relationships/slideLayout" Target="../slideLayouts/slideLayout3.xml"/><Relationship Id="rId5" Type="http://schemas.openxmlformats.org/officeDocument/2006/relationships/image" Target="../media/image21.wmf"/><Relationship Id="rId4" Type="http://schemas.openxmlformats.org/officeDocument/2006/relationships/oleObject" Target="../embeddings/oleObject1.bin"/><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3.xml"/><Relationship Id="rId2" Type="http://schemas.openxmlformats.org/officeDocument/2006/relationships/image" Target="../media/image77.png"/><Relationship Id="rId1"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image" Target="../media/image78.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3.xml"/><Relationship Id="rId2" Type="http://schemas.openxmlformats.org/officeDocument/2006/relationships/image" Target="../media/image80.png"/><Relationship Id="rId1" Type="http://schemas.openxmlformats.org/officeDocument/2006/relationships/image" Target="../media/image79.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3.xml"/><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3.xml"/><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3.xml"/><Relationship Id="rId2" Type="http://schemas.openxmlformats.org/officeDocument/2006/relationships/image" Target="../media/image88.png"/><Relationship Id="rId1" Type="http://schemas.openxmlformats.org/officeDocument/2006/relationships/image" Target="../media/image87.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3.xml"/><Relationship Id="rId3" Type="http://schemas.openxmlformats.org/officeDocument/2006/relationships/tags" Target="../tags/tag40.xml"/><Relationship Id="rId2" Type="http://schemas.openxmlformats.org/officeDocument/2006/relationships/image" Target="../media/image90.png"/><Relationship Id="rId1" Type="http://schemas.openxmlformats.org/officeDocument/2006/relationships/image" Target="../media/image8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3.xml"/><Relationship Id="rId2" Type="http://schemas.openxmlformats.org/officeDocument/2006/relationships/image" Target="../media/image92.png"/><Relationship Id="rId1"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image" Target="../media/image22.pn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3.xml"/><Relationship Id="rId4" Type="http://schemas.openxmlformats.org/officeDocument/2006/relationships/image" Target="../media/image95.png"/><Relationship Id="rId3" Type="http://schemas.openxmlformats.org/officeDocument/2006/relationships/image" Target="../media/image94.png"/><Relationship Id="rId2" Type="http://schemas.openxmlformats.org/officeDocument/2006/relationships/image" Target="../media/image93.tiff"/><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3.xml"/><Relationship Id="rId6" Type="http://schemas.openxmlformats.org/officeDocument/2006/relationships/tags" Target="../tags/tag45.xml"/><Relationship Id="rId5" Type="http://schemas.openxmlformats.org/officeDocument/2006/relationships/image" Target="../media/image93.tiff"/><Relationship Id="rId4" Type="http://schemas.openxmlformats.org/officeDocument/2006/relationships/tags" Target="../tags/tag44.xml"/><Relationship Id="rId3" Type="http://schemas.openxmlformats.org/officeDocument/2006/relationships/image" Target="../media/image96.tiff"/><Relationship Id="rId2" Type="http://schemas.openxmlformats.org/officeDocument/2006/relationships/tags" Target="../tags/tag4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3.xml"/><Relationship Id="rId2" Type="http://schemas.openxmlformats.org/officeDocument/2006/relationships/tags" Target="../tags/tag47.xml"/><Relationship Id="rId1" Type="http://schemas.openxmlformats.org/officeDocument/2006/relationships/tags" Target="../tags/tag46.xml"/></Relationships>
</file>

<file path=ppt/slides/_rels/slide44.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image" Target="../media/image104.png"/><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hyperlink" Target="https://github.com/DICP-1809" TargetMode="External"/><Relationship Id="rId2" Type="http://schemas.openxmlformats.org/officeDocument/2006/relationships/image" Target="../media/image103.png"/><Relationship Id="rId10" Type="http://schemas.openxmlformats.org/officeDocument/2006/relationships/notesSlide" Target="../notesSlides/notesSlide34.xml"/><Relationship Id="rId1" Type="http://schemas.openxmlformats.org/officeDocument/2006/relationships/tags" Target="../tags/tag48.xml"/></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3.xml"/><Relationship Id="rId4" Type="http://schemas.openxmlformats.org/officeDocument/2006/relationships/tags" Target="../tags/tag54.xml"/><Relationship Id="rId3" Type="http://schemas.openxmlformats.org/officeDocument/2006/relationships/image" Target="../media/image104.png"/><Relationship Id="rId2" Type="http://schemas.openxmlformats.org/officeDocument/2006/relationships/tags" Target="../tags/tag53.xml"/><Relationship Id="rId1" Type="http://schemas.openxmlformats.org/officeDocument/2006/relationships/image" Target="../media/image105.pn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07.tiff"/><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image" Target="../media/image106.tiff"/><Relationship Id="rId1" Type="http://schemas.openxmlformats.org/officeDocument/2006/relationships/tags" Target="../tags/tag5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tags" Target="../tags/tag9.xml"/><Relationship Id="rId3" Type="http://schemas.openxmlformats.org/officeDocument/2006/relationships/image" Target="../media/image24.png"/><Relationship Id="rId2" Type="http://schemas.openxmlformats.org/officeDocument/2006/relationships/tags" Target="../tags/tag8.xml"/><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image" Target="../media/image27.png"/><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26.jpeg"/><Relationship Id="rId2" Type="http://schemas.openxmlformats.org/officeDocument/2006/relationships/tags" Target="../tags/tag11.xml"/><Relationship Id="rId11" Type="http://schemas.openxmlformats.org/officeDocument/2006/relationships/slideLayout" Target="../slideLayouts/slideLayout3.xml"/><Relationship Id="rId10" Type="http://schemas.openxmlformats.org/officeDocument/2006/relationships/tags" Target="../tags/tag16.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5.png"/><Relationship Id="rId3" Type="http://schemas.openxmlformats.org/officeDocument/2006/relationships/tags" Target="../tags/tag18.xml"/><Relationship Id="rId2" Type="http://schemas.openxmlformats.org/officeDocument/2006/relationships/image" Target="../media/image29.jpeg"/><Relationship Id="rId1" Type="http://schemas.openxmlformats.org/officeDocument/2006/relationships/tags" Target="../tags/tag17.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20.xml"/><Relationship Id="rId7" Type="http://schemas.openxmlformats.org/officeDocument/2006/relationships/image" Target="../media/image25.png"/><Relationship Id="rId6" Type="http://schemas.openxmlformats.org/officeDocument/2006/relationships/tags" Target="../tags/tag19.xml"/><Relationship Id="rId5" Type="http://schemas.openxmlformats.org/officeDocument/2006/relationships/image" Target="../media/image34.emf"/><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标题 1"/>
          <p:cNvSpPr txBox="1"/>
          <p:nvPr/>
        </p:nvSpPr>
        <p:spPr bwMode="auto">
          <a:xfrm>
            <a:off x="187325" y="1212215"/>
            <a:ext cx="11816715" cy="607695"/>
          </a:xfrm>
          <a:prstGeom prst="rect">
            <a:avLst/>
          </a:prstGeom>
          <a:noFill/>
          <a:ln>
            <a:noFill/>
          </a:ln>
        </p:spPr>
        <p:txBody>
          <a:bodyPr vert="horz" wrap="square" lIns="91440" tIns="45720" rIns="91440" bIns="45720" numCol="1" anchor="ctr"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spcBef>
                <a:spcPts val="1200"/>
              </a:spcBef>
              <a:spcAft>
                <a:spcPts val="1200"/>
              </a:spcAft>
            </a:pPr>
            <a:r>
              <a:rPr lang="zh-CN" altLang="en-US" b="1" dirty="0">
                <a:solidFill>
                  <a:schemeClr val="bg1"/>
                </a:solidFill>
                <a:latin typeface="+mj-lt"/>
                <a:ea typeface="微软雅黑" panose="020B0503020204020204" pitchFamily="34" charset="-122"/>
                <a:cs typeface="Times New Roman" panose="02020603050405020304"/>
              </a:rPr>
              <a:t>第七届中国计算蛋白质组学研讨会(CNCP-2023)</a:t>
            </a:r>
            <a:endParaRPr lang="zh-CN" altLang="en-US" b="1" dirty="0">
              <a:solidFill>
                <a:schemeClr val="bg1"/>
              </a:solidFill>
              <a:latin typeface="+mj-lt"/>
              <a:ea typeface="微软雅黑" panose="020B0503020204020204" pitchFamily="34" charset="-122"/>
              <a:cs typeface="Times New Roman" panose="02020603050405020304"/>
            </a:endParaRPr>
          </a:p>
        </p:txBody>
      </p:sp>
      <p:pic>
        <p:nvPicPr>
          <p:cNvPr id="2097156" name="图片 7"/>
          <p:cNvPicPr>
            <a:picLocks noChangeAspect="1"/>
          </p:cNvPicPr>
          <p:nvPr/>
        </p:nvPicPr>
        <p:blipFill>
          <a:blip r:embed="rId1" cstate="screen"/>
          <a:stretch>
            <a:fillRect/>
          </a:stretch>
        </p:blipFill>
        <p:spPr>
          <a:xfrm>
            <a:off x="274948" y="5508725"/>
            <a:ext cx="1772309" cy="1152000"/>
          </a:xfrm>
          <a:prstGeom prst="rect">
            <a:avLst/>
          </a:prstGeom>
          <a:ln>
            <a:noFill/>
          </a:ln>
          <a:effectLst>
            <a:softEdge rad="112500"/>
          </a:effectLst>
        </p:spPr>
      </p:pic>
      <p:pic>
        <p:nvPicPr>
          <p:cNvPr id="2097157" name="图片 11"/>
          <p:cNvPicPr>
            <a:picLocks noChangeAspect="1"/>
          </p:cNvPicPr>
          <p:nvPr/>
        </p:nvPicPr>
        <p:blipFill>
          <a:blip r:embed="rId2" cstate="screen"/>
          <a:stretch>
            <a:fillRect/>
          </a:stretch>
        </p:blipFill>
        <p:spPr>
          <a:xfrm>
            <a:off x="4233217" y="5508725"/>
            <a:ext cx="1772308" cy="1152000"/>
          </a:xfrm>
          <a:prstGeom prst="rect">
            <a:avLst/>
          </a:prstGeom>
          <a:ln>
            <a:noFill/>
          </a:ln>
          <a:effectLst>
            <a:softEdge rad="112500"/>
          </a:effectLst>
        </p:spPr>
      </p:pic>
      <p:pic>
        <p:nvPicPr>
          <p:cNvPr id="2097158" name="图片 13"/>
          <p:cNvPicPr>
            <a:picLocks noChangeAspect="1"/>
          </p:cNvPicPr>
          <p:nvPr/>
        </p:nvPicPr>
        <p:blipFill>
          <a:blip r:embed="rId3" cstate="screen"/>
          <a:stretch>
            <a:fillRect/>
          </a:stretch>
        </p:blipFill>
        <p:spPr>
          <a:xfrm>
            <a:off x="6216831" y="5508725"/>
            <a:ext cx="1772308" cy="1152000"/>
          </a:xfrm>
          <a:prstGeom prst="rect">
            <a:avLst/>
          </a:prstGeom>
          <a:ln>
            <a:noFill/>
          </a:ln>
          <a:effectLst>
            <a:softEdge rad="112500"/>
          </a:effectLst>
        </p:spPr>
      </p:pic>
      <p:pic>
        <p:nvPicPr>
          <p:cNvPr id="2097159" name="图片 15"/>
          <p:cNvPicPr>
            <a:picLocks noChangeAspect="1"/>
          </p:cNvPicPr>
          <p:nvPr/>
        </p:nvPicPr>
        <p:blipFill>
          <a:blip r:embed="rId4" cstate="screen"/>
          <a:stretch>
            <a:fillRect/>
          </a:stretch>
        </p:blipFill>
        <p:spPr>
          <a:xfrm>
            <a:off x="8173550" y="5508725"/>
            <a:ext cx="1772308" cy="1152000"/>
          </a:xfrm>
          <a:prstGeom prst="rect">
            <a:avLst/>
          </a:prstGeom>
          <a:ln>
            <a:noFill/>
          </a:ln>
          <a:effectLst>
            <a:softEdge rad="112500"/>
          </a:effectLst>
        </p:spPr>
      </p:pic>
      <p:pic>
        <p:nvPicPr>
          <p:cNvPr id="2097160" name="图片 17"/>
          <p:cNvPicPr>
            <a:picLocks noChangeAspect="1"/>
          </p:cNvPicPr>
          <p:nvPr/>
        </p:nvPicPr>
        <p:blipFill>
          <a:blip r:embed="rId5" cstate="screen"/>
          <a:stretch>
            <a:fillRect/>
          </a:stretch>
        </p:blipFill>
        <p:spPr>
          <a:xfrm>
            <a:off x="10130274" y="5508725"/>
            <a:ext cx="1772308" cy="1152000"/>
          </a:xfrm>
          <a:prstGeom prst="rect">
            <a:avLst/>
          </a:prstGeom>
          <a:ln>
            <a:noFill/>
          </a:ln>
          <a:effectLst>
            <a:softEdge rad="112500"/>
          </a:effectLst>
        </p:spPr>
      </p:pic>
      <p:pic>
        <p:nvPicPr>
          <p:cNvPr id="2097161" name="图片 19"/>
          <p:cNvPicPr>
            <a:picLocks noChangeAspect="1"/>
          </p:cNvPicPr>
          <p:nvPr/>
        </p:nvPicPr>
        <p:blipFill>
          <a:blip r:embed="rId6" cstate="screen"/>
          <a:stretch>
            <a:fillRect/>
          </a:stretch>
        </p:blipFill>
        <p:spPr>
          <a:xfrm>
            <a:off x="2240635" y="5508725"/>
            <a:ext cx="1772308" cy="1152000"/>
          </a:xfrm>
          <a:prstGeom prst="rect">
            <a:avLst/>
          </a:prstGeom>
          <a:ln>
            <a:noFill/>
          </a:ln>
          <a:effectLst>
            <a:softEdge rad="112500"/>
          </a:effectLst>
        </p:spPr>
      </p:pic>
      <p:pic>
        <p:nvPicPr>
          <p:cNvPr id="3" name="图片 2"/>
          <p:cNvPicPr>
            <a:picLocks noChangeAspect="1"/>
          </p:cNvPicPr>
          <p:nvPr/>
        </p:nvPicPr>
        <p:blipFill>
          <a:blip r:embed="rId7" cstate="screen"/>
          <a:stretch>
            <a:fillRect/>
          </a:stretch>
        </p:blipFill>
        <p:spPr>
          <a:xfrm>
            <a:off x="1433148" y="426678"/>
            <a:ext cx="4317025" cy="507387"/>
          </a:xfrm>
          <a:prstGeom prst="rect">
            <a:avLst/>
          </a:prstGeom>
        </p:spPr>
      </p:pic>
      <p:pic>
        <p:nvPicPr>
          <p:cNvPr id="4" name="图片 3"/>
          <p:cNvPicPr>
            <a:picLocks noChangeAspect="1"/>
          </p:cNvPicPr>
          <p:nvPr/>
        </p:nvPicPr>
        <p:blipFill>
          <a:blip r:embed="rId8" cstate="screen"/>
          <a:stretch>
            <a:fillRect/>
          </a:stretch>
        </p:blipFill>
        <p:spPr>
          <a:xfrm>
            <a:off x="422033" y="287677"/>
            <a:ext cx="800100" cy="800100"/>
          </a:xfrm>
          <a:prstGeom prst="rect">
            <a:avLst/>
          </a:prstGeom>
        </p:spPr>
      </p:pic>
      <p:sp>
        <p:nvSpPr>
          <p:cNvPr id="3077" name="Text Box 24"/>
          <p:cNvSpPr txBox="1">
            <a:spLocks noChangeArrowheads="1"/>
          </p:cNvSpPr>
          <p:nvPr/>
        </p:nvSpPr>
        <p:spPr bwMode="auto">
          <a:xfrm>
            <a:off x="4515729" y="3958467"/>
            <a:ext cx="3276364" cy="706755"/>
          </a:xfrm>
          <a:prstGeom prst="rect">
            <a:avLst/>
          </a:prstGeom>
          <a:noFill/>
          <a:ln w="9525">
            <a:noFill/>
            <a:miter lim="800000"/>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1" lang="en-US" altLang="zh-CN" sz="2000" b="1" i="0" u="none" strike="noStrike" kern="1200" cap="none" spc="0" normalizeH="0" baseline="0" dirty="0">
                <a:solidFill>
                  <a:srgbClr val="FFFFFF"/>
                </a:solidFill>
                <a:latin typeface="微软雅黑" panose="020B0503020204020204" pitchFamily="34" charset="-122"/>
                <a:ea typeface="微软雅黑" panose="020B0503020204020204" pitchFamily="34" charset="-122"/>
              </a:rPr>
              <a:t>Mingliang Ye</a:t>
            </a:r>
            <a:endParaRPr kumimoji="1" lang="en-US" altLang="zh-CN" sz="2000" b="1" i="0" u="none" strike="noStrike" kern="1200" cap="none" spc="0" normalizeH="0" baseline="0" dirty="0">
              <a:solidFill>
                <a:srgbClr val="FFFFFF"/>
              </a:solidFill>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1" lang="en-US" altLang="zh-CN" sz="2000" b="1" i="0" u="none" strike="noStrike" kern="1200" cap="none" spc="0" normalizeH="0" baseline="0" dirty="0">
                <a:solidFill>
                  <a:srgbClr val="FFFFFF"/>
                </a:solidFill>
                <a:latin typeface="微软雅黑" panose="020B0503020204020204" pitchFamily="34" charset="-122"/>
                <a:ea typeface="微软雅黑" panose="020B0503020204020204" pitchFamily="34" charset="-122"/>
              </a:rPr>
              <a:t>(</a:t>
            </a:r>
            <a:r>
              <a:rPr kumimoji="1" lang="zh-CN" altLang="en-US" sz="2000" b="1" i="0" u="none" strike="noStrike" kern="1200" cap="none" spc="0" normalizeH="0" baseline="0" dirty="0">
                <a:solidFill>
                  <a:srgbClr val="FFFFFF"/>
                </a:solidFill>
                <a:latin typeface="微软雅黑" panose="020B0503020204020204" pitchFamily="34" charset="-122"/>
                <a:ea typeface="微软雅黑" panose="020B0503020204020204" pitchFamily="34" charset="-122"/>
              </a:rPr>
              <a:t>叶明亮）</a:t>
            </a:r>
            <a:endParaRPr kumimoji="1" lang="zh-CN" altLang="en-US" sz="2000" b="1" i="0" u="none" strike="noStrike" kern="1200" cap="none" spc="0" normalizeH="0" baseline="0" dirty="0">
              <a:solidFill>
                <a:srgbClr val="FFFFFF"/>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85140" y="2537460"/>
            <a:ext cx="11407140" cy="891540"/>
          </a:xfrm>
          <a:prstGeom prst="rect">
            <a:avLst/>
          </a:prstGeom>
          <a:noFill/>
        </p:spPr>
        <p:txBody>
          <a:bodyPr wrap="square" rtlCol="0" anchor="t">
            <a:spAutoFit/>
          </a:bodyPr>
          <a:lstStyle/>
          <a:p>
            <a:pPr algn="l">
              <a:lnSpc>
                <a:spcPct val="80000"/>
              </a:lnSpc>
              <a:spcBef>
                <a:spcPts val="1200"/>
              </a:spcBef>
              <a:spcAft>
                <a:spcPts val="1200"/>
              </a:spcAft>
            </a:pPr>
            <a:r>
              <a:rPr lang="zh-CN" altLang="en-US" sz="2000" b="1" dirty="0">
                <a:solidFill>
                  <a:schemeClr val="bg1"/>
                </a:solidFill>
                <a:latin typeface="+mj-lt"/>
                <a:ea typeface="微软雅黑" panose="020B0503020204020204" pitchFamily="34" charset="-122"/>
                <a:cs typeface="Arial" panose="020B0604020202020204" pitchFamily="34" charset="0"/>
                <a:sym typeface="+mn-ea"/>
              </a:rPr>
              <a:t>Glyco-Decipher 2.0: </a:t>
            </a:r>
            <a:endParaRPr lang="zh-CN" altLang="en-US" sz="2000" b="1" dirty="0">
              <a:solidFill>
                <a:schemeClr val="bg1"/>
              </a:solidFill>
              <a:latin typeface="+mj-lt"/>
              <a:ea typeface="微软雅黑" panose="020B0503020204020204" pitchFamily="34" charset="-122"/>
              <a:cs typeface="Arial" panose="020B0604020202020204" pitchFamily="34" charset="0"/>
              <a:sym typeface="+mn-ea"/>
            </a:endParaRPr>
          </a:p>
          <a:p>
            <a:pPr algn="ctr">
              <a:lnSpc>
                <a:spcPct val="80000"/>
              </a:lnSpc>
              <a:spcBef>
                <a:spcPts val="1200"/>
              </a:spcBef>
              <a:spcAft>
                <a:spcPts val="1200"/>
              </a:spcAft>
            </a:pPr>
            <a:r>
              <a:rPr lang="zh-CN" altLang="en-US" sz="2000" b="1" dirty="0">
                <a:solidFill>
                  <a:schemeClr val="bg1"/>
                </a:solidFill>
                <a:latin typeface="+mj-lt"/>
                <a:ea typeface="微软雅黑" panose="020B0503020204020204" pitchFamily="34" charset="-122"/>
                <a:cs typeface="Arial" panose="020B0604020202020204" pitchFamily="34" charset="0"/>
                <a:sym typeface="+mn-ea"/>
              </a:rPr>
              <a:t>Towards Comprehensive Interpretation of the Spectra of O-glyco and N-glycopeptides</a:t>
            </a:r>
            <a:endParaRPr lang="zh-CN" altLang="en-US" sz="2000" b="1" dirty="0">
              <a:solidFill>
                <a:schemeClr val="bg1"/>
              </a:solidFill>
              <a:latin typeface="+mj-lt"/>
              <a:ea typeface="微软雅黑" panose="020B0503020204020204" pitchFamily="34" charset="-122"/>
              <a:cs typeface="Arial" panose="020B0604020202020204" pitchFamily="34" charset="0"/>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56023034" name="图片 1"/>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481965" y="883920"/>
            <a:ext cx="8347710" cy="5701030"/>
          </a:xfrm>
          <a:prstGeom prst="rect">
            <a:avLst/>
          </a:prstGeom>
        </p:spPr>
      </p:pic>
      <p:sp>
        <p:nvSpPr>
          <p:cNvPr id="100" name="文本框 99"/>
          <p:cNvSpPr txBox="1"/>
          <p:nvPr/>
        </p:nvSpPr>
        <p:spPr>
          <a:xfrm>
            <a:off x="1361440" y="207010"/>
            <a:ext cx="10039985" cy="398780"/>
          </a:xfrm>
          <a:prstGeom prst="rect">
            <a:avLst/>
          </a:prstGeom>
          <a:noFill/>
          <a:ln w="9525">
            <a:noFill/>
          </a:ln>
        </p:spPr>
        <p:txBody>
          <a:bodyPr wrap="square">
            <a:spAutoFit/>
          </a:bodyPr>
          <a:p>
            <a:pPr marL="0" indent="0" algn="ctr"/>
            <a:r>
              <a:rPr lang="en-US" altLang="zh-CN" sz="2000" b="1" dirty="0">
                <a:solidFill>
                  <a:srgbClr val="000099"/>
                </a:solidFill>
                <a:latin typeface="+mj-lt"/>
                <a:ea typeface="+mj-ea"/>
                <a:cs typeface="+mj-cs"/>
              </a:rPr>
              <a:t>Applied to screen the serum site-specific glycan biomarker for gastric cancer </a:t>
            </a:r>
            <a:endParaRPr lang="en-US" altLang="zh-CN" sz="2000" b="1" dirty="0">
              <a:solidFill>
                <a:srgbClr val="000099"/>
              </a:solidFill>
              <a:latin typeface="+mj-lt"/>
              <a:ea typeface="+mj-ea"/>
              <a:cs typeface="+mj-cs"/>
            </a:endParaRPr>
          </a:p>
        </p:txBody>
      </p:sp>
      <p:pic>
        <p:nvPicPr>
          <p:cNvPr id="16" name="图片 10"/>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l="32662" t="167" r="32139"/>
          <a:stretch>
            <a:fillRect/>
          </a:stretch>
        </p:blipFill>
        <p:spPr>
          <a:xfrm>
            <a:off x="9204325" y="883920"/>
            <a:ext cx="2096135" cy="5677535"/>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524000" y="99475"/>
            <a:ext cx="9144000" cy="52322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Outline</a:t>
            </a:r>
            <a:endPar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grpSp>
        <p:nvGrpSpPr>
          <p:cNvPr id="2" name="Group 1"/>
          <p:cNvGrpSpPr/>
          <p:nvPr/>
        </p:nvGrpSpPr>
        <p:grpSpPr>
          <a:xfrm>
            <a:off x="553607" y="1351039"/>
            <a:ext cx="11073937" cy="4360502"/>
            <a:chOff x="553607" y="1351039"/>
            <a:chExt cx="11073937" cy="4360502"/>
          </a:xfrm>
        </p:grpSpPr>
        <p:grpSp>
          <p:nvGrpSpPr>
            <p:cNvPr id="51" name="Group 50"/>
            <p:cNvGrpSpPr/>
            <p:nvPr/>
          </p:nvGrpSpPr>
          <p:grpSpPr>
            <a:xfrm>
              <a:off x="553607" y="1351039"/>
              <a:ext cx="11073937" cy="633948"/>
              <a:chOff x="932016" y="1386668"/>
              <a:chExt cx="11073937" cy="633948"/>
            </a:xfrm>
          </p:grpSpPr>
          <p:grpSp>
            <p:nvGrpSpPr>
              <p:cNvPr id="50" name="Group 49"/>
              <p:cNvGrpSpPr/>
              <p:nvPr/>
            </p:nvGrpSpPr>
            <p:grpSpPr>
              <a:xfrm>
                <a:off x="1830205" y="1386668"/>
                <a:ext cx="10175748" cy="633948"/>
                <a:chOff x="1830205" y="1386668"/>
                <a:chExt cx="10175748" cy="633948"/>
              </a:xfrm>
            </p:grpSpPr>
            <p:sp>
              <p:nvSpPr>
                <p:cNvPr id="15" name="TextBox 127">
                  <a:hlinkClick r:id="" action="ppaction://hlinkshowjump?jump=nextslide"/>
                </p:cNvPr>
                <p:cNvSpPr txBox="1"/>
                <p:nvPr/>
              </p:nvSpPr>
              <p:spPr>
                <a:xfrm>
                  <a:off x="2226732" y="1503599"/>
                  <a:ext cx="9382694" cy="400087"/>
                </a:xfrm>
                <a:prstGeom prst="rect">
                  <a:avLst/>
                </a:prstGeom>
                <a:noFill/>
              </p:spPr>
              <p:txBody>
                <a:bodyPr wrap="square" lIns="91418" tIns="45709" rIns="91418" bIns="45709">
                  <a:spAutoFit/>
                </a:bodyPr>
                <a:lstStyle/>
                <a:p>
                  <a:r>
                    <a:rPr lang="en-US" sz="2000" b="1" dirty="0"/>
                    <a:t>Glyco-Decipher:</a:t>
                  </a:r>
                  <a:r>
                    <a:rPr lang="en-US" sz="2000" dirty="0"/>
                    <a:t> Comprehensive Interpretation of N-Glycopeptide Mass Spectra</a:t>
                  </a:r>
                  <a:endParaRPr lang="en-US" sz="2000" dirty="0"/>
                </a:p>
              </p:txBody>
            </p:sp>
            <p:sp>
              <p:nvSpPr>
                <p:cNvPr id="17" name="平行四边形 52"/>
                <p:cNvSpPr/>
                <p:nvPr/>
              </p:nvSpPr>
              <p:spPr>
                <a:xfrm>
                  <a:off x="1830205" y="1386668"/>
                  <a:ext cx="10175748" cy="633948"/>
                </a:xfrm>
                <a:prstGeom prst="parallelogram">
                  <a:avLst>
                    <a:gd name="adj" fmla="val 53347"/>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Group 48"/>
              <p:cNvGrpSpPr/>
              <p:nvPr/>
            </p:nvGrpSpPr>
            <p:grpSpPr>
              <a:xfrm>
                <a:off x="932016" y="1386668"/>
                <a:ext cx="1052252" cy="633948"/>
                <a:chOff x="932016" y="1386668"/>
                <a:chExt cx="1052252" cy="633948"/>
              </a:xfrm>
            </p:grpSpPr>
            <p:sp>
              <p:nvSpPr>
                <p:cNvPr id="16" name="平行四边形 1"/>
                <p:cNvSpPr/>
                <p:nvPr/>
              </p:nvSpPr>
              <p:spPr>
                <a:xfrm>
                  <a:off x="932016" y="1386668"/>
                  <a:ext cx="1052252" cy="633948"/>
                </a:xfrm>
                <a:prstGeom prst="parallelogram">
                  <a:avLst>
                    <a:gd name="adj" fmla="val 5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2"/>
                <p:cNvSpPr txBox="1"/>
                <p:nvPr/>
              </p:nvSpPr>
              <p:spPr>
                <a:xfrm>
                  <a:off x="1157330" y="1472810"/>
                  <a:ext cx="672875"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52" name="Group 51"/>
            <p:cNvGrpSpPr/>
            <p:nvPr/>
          </p:nvGrpSpPr>
          <p:grpSpPr>
            <a:xfrm>
              <a:off x="553607" y="2593224"/>
              <a:ext cx="11073937" cy="633948"/>
              <a:chOff x="932016" y="1386668"/>
              <a:chExt cx="11073937" cy="633948"/>
            </a:xfrm>
          </p:grpSpPr>
          <p:grpSp>
            <p:nvGrpSpPr>
              <p:cNvPr id="53" name="Group 52"/>
              <p:cNvGrpSpPr/>
              <p:nvPr/>
            </p:nvGrpSpPr>
            <p:grpSpPr>
              <a:xfrm>
                <a:off x="1830205" y="1386668"/>
                <a:ext cx="10175748" cy="633948"/>
                <a:chOff x="1830205" y="1386668"/>
                <a:chExt cx="10175748" cy="633948"/>
              </a:xfrm>
            </p:grpSpPr>
            <p:sp>
              <p:nvSpPr>
                <p:cNvPr id="57" name="TextBox 127">
                  <a:hlinkClick r:id="" action="ppaction://hlinkshowjump?jump=nextslide"/>
                </p:cNvPr>
                <p:cNvSpPr txBox="1"/>
                <p:nvPr/>
              </p:nvSpPr>
              <p:spPr>
                <a:xfrm>
                  <a:off x="2226732" y="1503599"/>
                  <a:ext cx="9382694" cy="400087"/>
                </a:xfrm>
                <a:prstGeom prst="rect">
                  <a:avLst/>
                </a:prstGeom>
                <a:noFill/>
              </p:spPr>
              <p:txBody>
                <a:bodyPr wrap="square" lIns="91418" tIns="45709" rIns="91418" bIns="45709">
                  <a:spAutoFit/>
                </a:bodyPr>
                <a:lstStyle/>
                <a:p>
                  <a:r>
                    <a:rPr lang="en-US" sz="2000" b="1" dirty="0"/>
                    <a:t>GP-Plotter:</a:t>
                  </a:r>
                  <a:r>
                    <a:rPr lang="en-US" sz="2000" dirty="0"/>
                    <a:t> Flexible Visualization of Glycoproteomics Mass Spectrometry Data</a:t>
                  </a:r>
                  <a:endParaRPr lang="en-US" sz="2000" dirty="0"/>
                </a:p>
              </p:txBody>
            </p:sp>
            <p:sp>
              <p:nvSpPr>
                <p:cNvPr id="58" name="平行四边形 52"/>
                <p:cNvSpPr/>
                <p:nvPr/>
              </p:nvSpPr>
              <p:spPr>
                <a:xfrm>
                  <a:off x="1830205" y="1386668"/>
                  <a:ext cx="10175748" cy="633948"/>
                </a:xfrm>
                <a:prstGeom prst="parallelogram">
                  <a:avLst>
                    <a:gd name="adj" fmla="val 53347"/>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Group 53"/>
              <p:cNvGrpSpPr/>
              <p:nvPr/>
            </p:nvGrpSpPr>
            <p:grpSpPr>
              <a:xfrm>
                <a:off x="932016" y="1386668"/>
                <a:ext cx="1052252" cy="633948"/>
                <a:chOff x="932016" y="1386668"/>
                <a:chExt cx="1052252" cy="633948"/>
              </a:xfrm>
            </p:grpSpPr>
            <p:sp>
              <p:nvSpPr>
                <p:cNvPr id="55" name="平行四边形 1"/>
                <p:cNvSpPr/>
                <p:nvPr/>
              </p:nvSpPr>
              <p:spPr>
                <a:xfrm>
                  <a:off x="932016" y="1386668"/>
                  <a:ext cx="1052252" cy="633948"/>
                </a:xfrm>
                <a:prstGeom prst="parallelogram">
                  <a:avLst>
                    <a:gd name="adj" fmla="val 5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2"/>
                <p:cNvSpPr txBox="1"/>
                <p:nvPr/>
              </p:nvSpPr>
              <p:spPr>
                <a:xfrm>
                  <a:off x="1157330" y="1472810"/>
                  <a:ext cx="562975"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59" name="Group 58"/>
            <p:cNvGrpSpPr/>
            <p:nvPr/>
          </p:nvGrpSpPr>
          <p:grpSpPr>
            <a:xfrm>
              <a:off x="553607" y="3835409"/>
              <a:ext cx="11073937" cy="633948"/>
              <a:chOff x="932016" y="1386668"/>
              <a:chExt cx="11073937" cy="633948"/>
            </a:xfrm>
          </p:grpSpPr>
          <p:grpSp>
            <p:nvGrpSpPr>
              <p:cNvPr id="60" name="Group 59"/>
              <p:cNvGrpSpPr/>
              <p:nvPr/>
            </p:nvGrpSpPr>
            <p:grpSpPr>
              <a:xfrm>
                <a:off x="1830205" y="1386668"/>
                <a:ext cx="10175748" cy="633948"/>
                <a:chOff x="1830205" y="1386668"/>
                <a:chExt cx="10175748" cy="633948"/>
              </a:xfrm>
            </p:grpSpPr>
            <p:sp>
              <p:nvSpPr>
                <p:cNvPr id="10240" name="TextBox 127">
                  <a:hlinkClick r:id="" action="ppaction://hlinkshowjump?jump=nextslide"/>
                </p:cNvPr>
                <p:cNvSpPr txBox="1"/>
                <p:nvPr/>
              </p:nvSpPr>
              <p:spPr>
                <a:xfrm>
                  <a:off x="2226732" y="1503599"/>
                  <a:ext cx="9382694" cy="400087"/>
                </a:xfrm>
                <a:prstGeom prst="rect">
                  <a:avLst/>
                </a:prstGeom>
                <a:noFill/>
              </p:spPr>
              <p:txBody>
                <a:bodyPr wrap="square" lIns="91418" tIns="45709" rIns="91418" bIns="45709">
                  <a:spAutoFit/>
                </a:bodyPr>
                <a:lstStyle/>
                <a:p>
                  <a:r>
                    <a:rPr lang="en-US" sz="2000" b="1" dirty="0"/>
                    <a:t>MS-Decipher:</a:t>
                  </a:r>
                  <a:r>
                    <a:rPr lang="en-US" sz="2000" dirty="0"/>
                    <a:t> Novel Strategy for Identification of O-Glycopeptide</a:t>
                  </a:r>
                  <a:endParaRPr lang="en-US" sz="2000" dirty="0"/>
                </a:p>
              </p:txBody>
            </p:sp>
            <p:sp>
              <p:nvSpPr>
                <p:cNvPr id="10241" name="平行四边形 52"/>
                <p:cNvSpPr/>
                <p:nvPr/>
              </p:nvSpPr>
              <p:spPr>
                <a:xfrm>
                  <a:off x="1830205" y="1386668"/>
                  <a:ext cx="10175748" cy="633948"/>
                </a:xfrm>
                <a:prstGeom prst="parallelogram">
                  <a:avLst>
                    <a:gd name="adj" fmla="val 53347"/>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Group 60"/>
              <p:cNvGrpSpPr/>
              <p:nvPr/>
            </p:nvGrpSpPr>
            <p:grpSpPr>
              <a:xfrm>
                <a:off x="932016" y="1386668"/>
                <a:ext cx="1052252" cy="633948"/>
                <a:chOff x="932016" y="1386668"/>
                <a:chExt cx="1052252" cy="633948"/>
              </a:xfrm>
            </p:grpSpPr>
            <p:sp>
              <p:nvSpPr>
                <p:cNvPr id="62" name="平行四边形 1"/>
                <p:cNvSpPr/>
                <p:nvPr/>
              </p:nvSpPr>
              <p:spPr>
                <a:xfrm>
                  <a:off x="932016" y="1386668"/>
                  <a:ext cx="1052252" cy="633948"/>
                </a:xfrm>
                <a:prstGeom prst="parallelogram">
                  <a:avLst>
                    <a:gd name="adj" fmla="val 5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2"/>
                <p:cNvSpPr txBox="1"/>
                <p:nvPr/>
              </p:nvSpPr>
              <p:spPr>
                <a:xfrm>
                  <a:off x="1157330" y="1472810"/>
                  <a:ext cx="562975"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03</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10244" name="Group 10243"/>
            <p:cNvGrpSpPr/>
            <p:nvPr/>
          </p:nvGrpSpPr>
          <p:grpSpPr>
            <a:xfrm>
              <a:off x="553607" y="5077593"/>
              <a:ext cx="11073937" cy="633948"/>
              <a:chOff x="932016" y="1386668"/>
              <a:chExt cx="11073937" cy="633948"/>
            </a:xfrm>
          </p:grpSpPr>
          <p:grpSp>
            <p:nvGrpSpPr>
              <p:cNvPr id="10245" name="Group 10244"/>
              <p:cNvGrpSpPr/>
              <p:nvPr/>
            </p:nvGrpSpPr>
            <p:grpSpPr>
              <a:xfrm>
                <a:off x="1830205" y="1386668"/>
                <a:ext cx="10175748" cy="633948"/>
                <a:chOff x="1830205" y="1386668"/>
                <a:chExt cx="10175748" cy="633948"/>
              </a:xfrm>
            </p:grpSpPr>
            <p:sp>
              <p:nvSpPr>
                <p:cNvPr id="10249" name="TextBox 127">
                  <a:hlinkClick r:id="" action="ppaction://hlinkshowjump?jump=nextslide"/>
                </p:cNvPr>
                <p:cNvSpPr txBox="1"/>
                <p:nvPr/>
              </p:nvSpPr>
              <p:spPr>
                <a:xfrm>
                  <a:off x="2226732" y="1503599"/>
                  <a:ext cx="9382694" cy="400087"/>
                </a:xfrm>
                <a:prstGeom prst="rect">
                  <a:avLst/>
                </a:prstGeom>
                <a:noFill/>
              </p:spPr>
              <p:txBody>
                <a:bodyPr wrap="square" lIns="91418" tIns="45709" rIns="91418" bIns="45709">
                  <a:spAutoFit/>
                </a:bodyPr>
                <a:lstStyle/>
                <a:p>
                  <a:r>
                    <a:rPr lang="en-US" sz="2000" b="1" dirty="0"/>
                    <a:t>Glyco-Decipher 2.0:</a:t>
                  </a:r>
                  <a:r>
                    <a:rPr lang="en-US" sz="2000" dirty="0"/>
                    <a:t> Towards Simultaneous </a:t>
                  </a:r>
                  <a:r>
                    <a:rPr lang="en-US" altLang="zh-CN" sz="2000" dirty="0"/>
                    <a:t>Analysis of O-/N-Glycopeptides</a:t>
                  </a:r>
                  <a:endParaRPr lang="en-US" sz="2000" dirty="0"/>
                </a:p>
              </p:txBody>
            </p:sp>
            <p:sp>
              <p:nvSpPr>
                <p:cNvPr id="10250" name="平行四边形 52"/>
                <p:cNvSpPr/>
                <p:nvPr/>
              </p:nvSpPr>
              <p:spPr>
                <a:xfrm>
                  <a:off x="1830205" y="1386668"/>
                  <a:ext cx="10175748" cy="633948"/>
                </a:xfrm>
                <a:prstGeom prst="parallelogram">
                  <a:avLst>
                    <a:gd name="adj" fmla="val 53347"/>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246" name="Group 10245"/>
              <p:cNvGrpSpPr/>
              <p:nvPr/>
            </p:nvGrpSpPr>
            <p:grpSpPr>
              <a:xfrm>
                <a:off x="932016" y="1386668"/>
                <a:ext cx="1052252" cy="633948"/>
                <a:chOff x="932016" y="1386668"/>
                <a:chExt cx="1052252" cy="633948"/>
              </a:xfrm>
            </p:grpSpPr>
            <p:sp>
              <p:nvSpPr>
                <p:cNvPr id="10247" name="平行四边形 1"/>
                <p:cNvSpPr/>
                <p:nvPr/>
              </p:nvSpPr>
              <p:spPr>
                <a:xfrm>
                  <a:off x="932016" y="1386668"/>
                  <a:ext cx="1052252" cy="633948"/>
                </a:xfrm>
                <a:prstGeom prst="parallelogram">
                  <a:avLst>
                    <a:gd name="adj" fmla="val 5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48" name="文本框 2"/>
                <p:cNvSpPr txBox="1"/>
                <p:nvPr/>
              </p:nvSpPr>
              <p:spPr>
                <a:xfrm>
                  <a:off x="1157330" y="1472810"/>
                  <a:ext cx="562975"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grpSp>
      <p:sp>
        <p:nvSpPr>
          <p:cNvPr id="3" name="圆角矩形 5"/>
          <p:cNvSpPr/>
          <p:nvPr/>
        </p:nvSpPr>
        <p:spPr>
          <a:xfrm>
            <a:off x="394855" y="2323583"/>
            <a:ext cx="11402290" cy="3815960"/>
          </a:xfrm>
          <a:prstGeom prst="roundRect">
            <a:avLst>
              <a:gd name="adj" fmla="val 916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845820" y="1050290"/>
            <a:ext cx="7949565" cy="5377180"/>
          </a:xfrm>
          <a:prstGeom prst="rect">
            <a:avLst/>
          </a:prstGeom>
        </p:spPr>
      </p:pic>
      <p:sp>
        <p:nvSpPr>
          <p:cNvPr id="3" name="文本框 2"/>
          <p:cNvSpPr txBox="1"/>
          <p:nvPr/>
        </p:nvSpPr>
        <p:spPr>
          <a:xfrm>
            <a:off x="1082675" y="154305"/>
            <a:ext cx="10803890" cy="460375"/>
          </a:xfrm>
          <a:prstGeom prst="rect">
            <a:avLst/>
          </a:prstGeom>
          <a:noFill/>
        </p:spPr>
        <p:txBody>
          <a:bodyPr wrap="square" rtlCol="0" anchor="t">
            <a:spAutoFit/>
          </a:bodyPr>
          <a:p>
            <a:pPr algn="ctr"/>
            <a:r>
              <a:rPr lang="en-US" altLang="zh-CN" sz="2400" b="1" dirty="0">
                <a:solidFill>
                  <a:schemeClr val="accent5">
                    <a:lumMod val="75000"/>
                  </a:schemeClr>
                </a:solidFill>
                <a:ea typeface="黑体" panose="02010609060101010101" pitchFamily="2" charset="-122"/>
                <a:cs typeface="Arial" panose="020B0604020202020204" pitchFamily="34" charset="0"/>
              </a:rPr>
              <a:t>Different search strategies for the identification of glycopeptides</a:t>
            </a:r>
            <a:endParaRPr lang="en-US" altLang="zh-CN" sz="2400" b="1" dirty="0">
              <a:solidFill>
                <a:schemeClr val="accent5">
                  <a:lumMod val="75000"/>
                </a:schemeClr>
              </a:solidFill>
              <a:ea typeface="黑体" panose="02010609060101010101" pitchFamily="2" charset="-122"/>
              <a:cs typeface="Arial" panose="020B0604020202020204" pitchFamily="34" charset="0"/>
            </a:endParaRPr>
          </a:p>
        </p:txBody>
      </p:sp>
      <p:sp>
        <p:nvSpPr>
          <p:cNvPr id="4" name="文本框 3"/>
          <p:cNvSpPr txBox="1"/>
          <p:nvPr/>
        </p:nvSpPr>
        <p:spPr>
          <a:xfrm>
            <a:off x="1082040" y="6427470"/>
            <a:ext cx="7779385" cy="306705"/>
          </a:xfrm>
          <a:prstGeom prst="rect">
            <a:avLst/>
          </a:prstGeom>
          <a:noFill/>
        </p:spPr>
        <p:txBody>
          <a:bodyPr wrap="square" rtlCol="0" anchor="t">
            <a:spAutoFit/>
          </a:bodyPr>
          <a:p>
            <a:r>
              <a:rPr lang="zh-CN" altLang="en-US" sz="1400"/>
              <a:t> Nesvizhskii</a:t>
            </a:r>
            <a:r>
              <a:rPr lang="en-US" altLang="zh-CN" sz="1400"/>
              <a:t> et al, </a:t>
            </a:r>
            <a:r>
              <a:rPr lang="zh-CN" altLang="en-US" sz="1400"/>
              <a:t>Current Opinion in Chemical Biology 2023, 72:102238</a:t>
            </a:r>
            <a:endParaRPr lang="zh-CN" altLang="en-US" sz="1400"/>
          </a:p>
        </p:txBody>
      </p:sp>
      <p:sp>
        <p:nvSpPr>
          <p:cNvPr id="5" name="文本框 4"/>
          <p:cNvSpPr txBox="1"/>
          <p:nvPr/>
        </p:nvSpPr>
        <p:spPr>
          <a:xfrm>
            <a:off x="8764270" y="4941570"/>
            <a:ext cx="3071495" cy="1076325"/>
          </a:xfrm>
          <a:prstGeom prst="rect">
            <a:avLst/>
          </a:prstGeom>
          <a:noFill/>
        </p:spPr>
        <p:txBody>
          <a:bodyPr wrap="square" rtlCol="0" anchor="t">
            <a:spAutoFit/>
          </a:bodyPr>
          <a:p>
            <a:r>
              <a:rPr lang="en-US" altLang="zh-CN" sz="1600" b="1">
                <a:solidFill>
                  <a:srgbClr val="0000FF"/>
                </a:solidFill>
                <a:cs typeface="Arial" panose="020B0604020202020204" pitchFamily="34" charset="0"/>
              </a:rPr>
              <a:t>Peptide first</a:t>
            </a:r>
            <a:endParaRPr lang="zh-CN" altLang="en-US" sz="1600" b="1">
              <a:solidFill>
                <a:srgbClr val="0000FF"/>
              </a:solidFill>
              <a:cs typeface="Arial" panose="020B0604020202020204" pitchFamily="34" charset="0"/>
            </a:endParaRPr>
          </a:p>
          <a:p>
            <a:r>
              <a:rPr lang="zh-CN" altLang="en-US" sz="1600" b="1">
                <a:cs typeface="Arial" panose="020B0604020202020204" pitchFamily="34" charset="0"/>
              </a:rPr>
              <a:t>pGlyco3</a:t>
            </a:r>
            <a:r>
              <a:rPr lang="en-US" altLang="zh-CN" sz="1600" b="1">
                <a:cs typeface="Arial" panose="020B0604020202020204" pitchFamily="34" charset="0"/>
              </a:rPr>
              <a:t>, MSFragger-Glyco, O-Pair, </a:t>
            </a:r>
            <a:r>
              <a:rPr lang="en-US" altLang="zh-CN" sz="1600" b="1">
                <a:solidFill>
                  <a:srgbClr val="FF0000"/>
                </a:solidFill>
                <a:cs typeface="Arial" panose="020B0604020202020204" pitchFamily="34" charset="0"/>
              </a:rPr>
              <a:t>O-Search (MS-dechipher)</a:t>
            </a:r>
            <a:endParaRPr lang="en-US" altLang="zh-CN" sz="1600" b="1">
              <a:solidFill>
                <a:srgbClr val="FF0000"/>
              </a:solidFill>
              <a:cs typeface="Arial" panose="020B0604020202020204" pitchFamily="34" charset="0"/>
            </a:endParaRPr>
          </a:p>
        </p:txBody>
      </p:sp>
      <p:sp>
        <p:nvSpPr>
          <p:cNvPr id="6" name="文本框 5"/>
          <p:cNvSpPr txBox="1"/>
          <p:nvPr/>
        </p:nvSpPr>
        <p:spPr>
          <a:xfrm>
            <a:off x="8795385" y="3040380"/>
            <a:ext cx="3091815" cy="860425"/>
          </a:xfrm>
          <a:prstGeom prst="rect">
            <a:avLst/>
          </a:prstGeom>
          <a:noFill/>
        </p:spPr>
        <p:txBody>
          <a:bodyPr wrap="square" rtlCol="0" anchor="t">
            <a:spAutoFit/>
          </a:bodyPr>
          <a:p>
            <a:pPr algn="l">
              <a:buClrTx/>
              <a:buSzTx/>
              <a:buFontTx/>
            </a:pPr>
            <a:r>
              <a:rPr lang="en-US" altLang="zh-CN" sz="1600" b="1">
                <a:solidFill>
                  <a:srgbClr val="0000FF"/>
                </a:solidFill>
                <a:cs typeface="Arial" panose="020B0604020202020204" pitchFamily="34" charset="0"/>
              </a:rPr>
              <a:t>Glycan first</a:t>
            </a:r>
            <a:endParaRPr lang="en-US" altLang="zh-CN" sz="1600" b="1">
              <a:solidFill>
                <a:srgbClr val="0000FF"/>
              </a:solidFill>
              <a:cs typeface="Arial" panose="020B0604020202020204" pitchFamily="34" charset="0"/>
            </a:endParaRPr>
          </a:p>
          <a:p>
            <a:r>
              <a:rPr lang="zh-CN" altLang="en-US" sz="1600" b="1">
                <a:cs typeface="Arial" panose="020B0604020202020204" pitchFamily="34" charset="0"/>
              </a:rPr>
              <a:t>StrucGP</a:t>
            </a:r>
            <a:r>
              <a:rPr lang="en-US" altLang="zh-CN" sz="1600" b="1">
                <a:cs typeface="Arial" panose="020B0604020202020204" pitchFamily="34" charset="0"/>
              </a:rPr>
              <a:t>, GPSeeker, </a:t>
            </a:r>
            <a:r>
              <a:rPr lang="en-US" altLang="zh-CN" sz="1600" b="1">
                <a:solidFill>
                  <a:srgbClr val="FF0000"/>
                </a:solidFill>
                <a:cs typeface="Arial" panose="020B0604020202020204" pitchFamily="34" charset="0"/>
              </a:rPr>
              <a:t>Glyco-Decipher</a:t>
            </a:r>
            <a:r>
              <a:rPr lang="en-US" altLang="zh-CN"/>
              <a:t> </a:t>
            </a:r>
            <a:endParaRPr lang="en-US" altLang="zh-CN"/>
          </a:p>
        </p:txBody>
      </p:sp>
      <p:sp>
        <p:nvSpPr>
          <p:cNvPr id="7" name="文本框 6"/>
          <p:cNvSpPr txBox="1"/>
          <p:nvPr/>
        </p:nvSpPr>
        <p:spPr>
          <a:xfrm>
            <a:off x="8743950" y="1473200"/>
            <a:ext cx="3091815" cy="583565"/>
          </a:xfrm>
          <a:prstGeom prst="rect">
            <a:avLst/>
          </a:prstGeom>
          <a:noFill/>
        </p:spPr>
        <p:txBody>
          <a:bodyPr wrap="square" rtlCol="0" anchor="t">
            <a:spAutoFit/>
          </a:bodyPr>
          <a:p>
            <a:r>
              <a:rPr lang="en-US" altLang="zh-CN" sz="1600" b="1">
                <a:solidFill>
                  <a:srgbClr val="0000FF"/>
                </a:solidFill>
                <a:cs typeface="Arial" panose="020B0604020202020204" pitchFamily="34" charset="0"/>
              </a:rPr>
              <a:t>Traditional</a:t>
            </a:r>
            <a:endParaRPr lang="en-US" altLang="zh-CN" sz="1600" b="1">
              <a:solidFill>
                <a:srgbClr val="0000FF"/>
              </a:solidFill>
              <a:cs typeface="Arial" panose="020B0604020202020204" pitchFamily="34" charset="0"/>
            </a:endParaRPr>
          </a:p>
          <a:p>
            <a:r>
              <a:rPr lang="en-US" altLang="zh-CN" sz="1600" b="1"/>
              <a:t>Byonic</a:t>
            </a:r>
            <a:endParaRPr lang="en-US" altLang="zh-CN" sz="1600"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70213" y="135100"/>
            <a:ext cx="11851575" cy="4616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400" b="1" i="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In silico</a:t>
            </a:r>
            <a:r>
              <a:rPr lang="en-US" altLang="zh-CN" sz="24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 deglycosylation: glycan database-independent identification</a:t>
            </a:r>
            <a:endParaRPr lang="en-US" altLang="zh-CN" sz="24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pic>
        <p:nvPicPr>
          <p:cNvPr id="3" name="Picture 2"/>
          <p:cNvPicPr>
            <a:picLocks noChangeAspect="1"/>
          </p:cNvPicPr>
          <p:nvPr/>
        </p:nvPicPr>
        <p:blipFill rotWithShape="1">
          <a:blip r:embed="rId1"/>
          <a:srcRect r="10834"/>
          <a:stretch>
            <a:fillRect/>
          </a:stretch>
        </p:blipFill>
        <p:spPr>
          <a:xfrm>
            <a:off x="267641" y="1349307"/>
            <a:ext cx="7408632" cy="3115814"/>
          </a:xfrm>
          <a:prstGeom prst="rect">
            <a:avLst/>
          </a:prstGeom>
        </p:spPr>
      </p:pic>
      <p:sp>
        <p:nvSpPr>
          <p:cNvPr id="8" name="TextBox 7"/>
          <p:cNvSpPr txBox="1"/>
          <p:nvPr/>
        </p:nvSpPr>
        <p:spPr>
          <a:xfrm>
            <a:off x="8288977" y="1349307"/>
            <a:ext cx="3732811" cy="400110"/>
          </a:xfrm>
          <a:prstGeom prst="rect">
            <a:avLst/>
          </a:prstGeom>
          <a:noFill/>
        </p:spPr>
        <p:txBody>
          <a:bodyPr wrap="square">
            <a:spAutoFit/>
          </a:bodyPr>
          <a:lstStyle/>
          <a:p>
            <a:r>
              <a:rPr lang="en-US" sz="2000" b="1" i="1" dirty="0"/>
              <a:t>In Silico</a:t>
            </a:r>
            <a:r>
              <a:rPr lang="en-US" sz="2000" b="1" dirty="0"/>
              <a:t> Deglycosylation</a:t>
            </a:r>
            <a:endParaRPr lang="en-US" sz="2000" b="1" dirty="0"/>
          </a:p>
        </p:txBody>
      </p:sp>
      <p:sp>
        <p:nvSpPr>
          <p:cNvPr id="10" name="TextBox 9"/>
          <p:cNvSpPr txBox="1"/>
          <p:nvPr/>
        </p:nvSpPr>
        <p:spPr>
          <a:xfrm>
            <a:off x="8288977" y="1999591"/>
            <a:ext cx="3627369" cy="2031325"/>
          </a:xfrm>
          <a:prstGeom prst="rect">
            <a:avLst/>
          </a:prstGeom>
          <a:noFill/>
        </p:spPr>
        <p:txBody>
          <a:bodyPr wrap="square">
            <a:spAutoFit/>
          </a:bodyPr>
          <a:lstStyle/>
          <a:p>
            <a:pPr marL="285750" indent="-285750">
              <a:buFont typeface="Wingdings" panose="05000000000000000000" pitchFamily="2" charset="2"/>
              <a:buChar char="q"/>
            </a:pPr>
            <a:r>
              <a:rPr lang="en-US" dirty="0"/>
              <a:t>Core structure of N-glycans</a:t>
            </a:r>
            <a:endParaRPr lang="en-US" dirty="0"/>
          </a:p>
          <a:p>
            <a:endParaRPr lang="en-US" dirty="0"/>
          </a:p>
          <a:p>
            <a:pPr marL="285750" indent="-285750">
              <a:buFont typeface="Wingdings" panose="05000000000000000000" pitchFamily="2" charset="2"/>
              <a:buChar char="q"/>
            </a:pPr>
            <a:r>
              <a:rPr lang="en-US" dirty="0"/>
              <a:t>Core structure matching</a:t>
            </a:r>
            <a:endParaRPr lang="en-US" dirty="0"/>
          </a:p>
          <a:p>
            <a:pPr marL="285750" indent="-285750">
              <a:buFont typeface="Wingdings" panose="05000000000000000000" pitchFamily="2" charset="2"/>
              <a:buChar char="§"/>
            </a:pPr>
            <a:r>
              <a:rPr lang="en-US" dirty="0"/>
              <a:t>Y ions removal</a:t>
            </a:r>
            <a:endParaRPr lang="en-US" dirty="0"/>
          </a:p>
          <a:p>
            <a:pPr marL="285750" indent="-285750">
              <a:buFont typeface="Wingdings" panose="05000000000000000000" pitchFamily="2" charset="2"/>
              <a:buChar char="§"/>
            </a:pPr>
            <a:r>
              <a:rPr lang="en-US" dirty="0"/>
              <a:t>Peptide mass derivation</a:t>
            </a:r>
            <a:endParaRPr lang="en-US" dirty="0"/>
          </a:p>
          <a:p>
            <a:endParaRPr lang="en-US" dirty="0"/>
          </a:p>
          <a:p>
            <a:pPr marL="285750" indent="-285750">
              <a:buFont typeface="Wingdings" panose="05000000000000000000" pitchFamily="2" charset="2"/>
              <a:buChar char="q"/>
            </a:pPr>
            <a:r>
              <a:rPr lang="en-US" dirty="0"/>
              <a:t>Database search</a:t>
            </a:r>
            <a:endParaRPr lang="en-US" dirty="0"/>
          </a:p>
        </p:txBody>
      </p:sp>
      <p:sp>
        <p:nvSpPr>
          <p:cNvPr id="12" name="TextBox 11"/>
          <p:cNvSpPr txBox="1"/>
          <p:nvPr/>
        </p:nvSpPr>
        <p:spPr>
          <a:xfrm>
            <a:off x="2190999" y="5519017"/>
            <a:ext cx="7178632" cy="400110"/>
          </a:xfrm>
          <a:prstGeom prst="rect">
            <a:avLst/>
          </a:prstGeom>
          <a:noFill/>
        </p:spPr>
        <p:txBody>
          <a:bodyPr wrap="square">
            <a:spAutoFit/>
          </a:bodyPr>
          <a:lstStyle/>
          <a:p>
            <a:r>
              <a:rPr lang="en-US" sz="2000" b="1" i="0" dirty="0">
                <a:solidFill>
                  <a:srgbClr val="0070C0"/>
                </a:solidFill>
                <a:effectLst/>
                <a:cs typeface="Arial" panose="020B0604020202020204" pitchFamily="34" charset="0"/>
              </a:rPr>
              <a:t>✓ </a:t>
            </a:r>
            <a:r>
              <a:rPr lang="en-US" sz="2000" b="1" dirty="0">
                <a:solidFill>
                  <a:srgbClr val="0070C0"/>
                </a:solidFill>
                <a:cs typeface="Arial" panose="020B0604020202020204" pitchFamily="34" charset="0"/>
              </a:rPr>
              <a:t>Precise peptide mass with </a:t>
            </a:r>
            <a:r>
              <a:rPr lang="en-US" altLang="zh-CN" sz="2000" b="1" dirty="0">
                <a:solidFill>
                  <a:srgbClr val="0070C0"/>
                </a:solidFill>
                <a:cs typeface="Arial" panose="020B0604020202020204" pitchFamily="34" charset="0"/>
              </a:rPr>
              <a:t>reduced search space</a:t>
            </a:r>
            <a:endParaRPr lang="en-US" altLang="zh-CN" sz="2000" b="1" dirty="0">
              <a:solidFill>
                <a:srgbClr val="0070C0"/>
              </a:solidFill>
              <a:cs typeface="Arial" panose="020B0604020202020204" pitchFamily="34" charset="0"/>
            </a:endParaRPr>
          </a:p>
        </p:txBody>
      </p:sp>
      <p:sp>
        <p:nvSpPr>
          <p:cNvPr id="14" name="TextBox 13"/>
          <p:cNvSpPr txBox="1"/>
          <p:nvPr/>
        </p:nvSpPr>
        <p:spPr>
          <a:xfrm>
            <a:off x="2190999" y="6179504"/>
            <a:ext cx="8415089" cy="400110"/>
          </a:xfrm>
          <a:prstGeom prst="rect">
            <a:avLst/>
          </a:prstGeom>
          <a:noFill/>
        </p:spPr>
        <p:txBody>
          <a:bodyPr wrap="square">
            <a:spAutoFit/>
          </a:bodyPr>
          <a:lstStyle/>
          <a:p>
            <a:r>
              <a:rPr lang="en-US" sz="2000" b="1" i="0" dirty="0">
                <a:solidFill>
                  <a:srgbClr val="0070C0"/>
                </a:solidFill>
                <a:effectLst/>
                <a:cs typeface="Arial" panose="020B0604020202020204" pitchFamily="34" charset="0"/>
              </a:rPr>
              <a:t>✓ Glycan database-independent spectral interpretation</a:t>
            </a:r>
            <a:endParaRPr lang="en-US" altLang="zh-CN" sz="2000" b="1" i="0" dirty="0">
              <a:solidFill>
                <a:srgbClr val="0070C0"/>
              </a:solidFill>
              <a:effectLst/>
              <a:cs typeface="Arial" panose="020B0604020202020204" pitchFamily="34" charset="0"/>
            </a:endParaRPr>
          </a:p>
        </p:txBody>
      </p:sp>
      <p:sp>
        <p:nvSpPr>
          <p:cNvPr id="2" name="TextBox 1"/>
          <p:cNvSpPr txBox="1"/>
          <p:nvPr/>
        </p:nvSpPr>
        <p:spPr>
          <a:xfrm>
            <a:off x="2190999" y="4858529"/>
            <a:ext cx="7178632" cy="398780"/>
          </a:xfrm>
          <a:prstGeom prst="rect">
            <a:avLst/>
          </a:prstGeom>
          <a:noFill/>
        </p:spPr>
        <p:txBody>
          <a:bodyPr wrap="square">
            <a:spAutoFit/>
          </a:bodyPr>
          <a:lstStyle/>
          <a:p>
            <a:r>
              <a:rPr lang="en-US" sz="2000" b="1" i="0" dirty="0">
                <a:solidFill>
                  <a:srgbClr val="0070C0"/>
                </a:solidFill>
                <a:effectLst/>
                <a:cs typeface="Arial" panose="020B0604020202020204" pitchFamily="34" charset="0"/>
              </a:rPr>
              <a:t>✓ </a:t>
            </a:r>
            <a:r>
              <a:rPr lang="en-US" sz="2000" b="1" dirty="0">
                <a:solidFill>
                  <a:srgbClr val="0070C0"/>
                </a:solidFill>
                <a:cs typeface="Arial" panose="020B0604020202020204" pitchFamily="34" charset="0"/>
              </a:rPr>
              <a:t>Avoid interference of glycan ions in identification</a:t>
            </a:r>
            <a:endParaRPr lang="en-US" altLang="zh-CN" sz="2000" b="1" dirty="0">
              <a:solidFill>
                <a:srgbClr val="0070C0"/>
              </a:solidFill>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70213" y="135100"/>
            <a:ext cx="11851575"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lgn="ctr" eaLnBrk="1" hangingPunct="1">
              <a:spcBef>
                <a:spcPct val="50000"/>
              </a:spcBef>
              <a:buClrTx/>
              <a:buSzTx/>
              <a:buFontTx/>
              <a:buNone/>
            </a:pPr>
            <a:r>
              <a:rPr lang="en-US" altLang="zh-CN" sz="2000" b="1" dirty="0">
                <a:solidFill>
                  <a:srgbClr val="000099"/>
                </a:solidFill>
                <a:latin typeface="+mj-lt"/>
                <a:ea typeface="+mj-ea"/>
                <a:cs typeface="+mj-cs"/>
              </a:rPr>
              <a:t>Comparison with MAGIC for in silico Deglycosylation</a:t>
            </a:r>
            <a:endParaRPr lang="en-US" altLang="zh-CN" sz="2000" b="1" dirty="0">
              <a:solidFill>
                <a:srgbClr val="000099"/>
              </a:solidFill>
              <a:latin typeface="+mj-lt"/>
              <a:ea typeface="+mj-ea"/>
              <a:cs typeface="+mj-cs"/>
            </a:endParaRPr>
          </a:p>
        </p:txBody>
      </p:sp>
      <p:pic>
        <p:nvPicPr>
          <p:cNvPr id="11" name="Picture 10"/>
          <p:cNvPicPr>
            <a:picLocks noChangeAspect="1"/>
          </p:cNvPicPr>
          <p:nvPr/>
        </p:nvPicPr>
        <p:blipFill>
          <a:blip r:embed="rId1"/>
          <a:srcRect l="48764"/>
          <a:stretch>
            <a:fillRect/>
          </a:stretch>
        </p:blipFill>
        <p:spPr>
          <a:xfrm>
            <a:off x="6860540" y="911225"/>
            <a:ext cx="4041775" cy="5894705"/>
          </a:xfrm>
          <a:prstGeom prst="rect">
            <a:avLst/>
          </a:prstGeom>
        </p:spPr>
      </p:pic>
      <p:pic>
        <p:nvPicPr>
          <p:cNvPr id="3" name="图片 2"/>
          <p:cNvPicPr>
            <a:picLocks noChangeAspect="1"/>
          </p:cNvPicPr>
          <p:nvPr/>
        </p:nvPicPr>
        <p:blipFill>
          <a:blip r:embed="rId2"/>
          <a:stretch>
            <a:fillRect/>
          </a:stretch>
        </p:blipFill>
        <p:spPr>
          <a:xfrm>
            <a:off x="1464945" y="984885"/>
            <a:ext cx="4055110" cy="2165985"/>
          </a:xfrm>
          <a:prstGeom prst="rect">
            <a:avLst/>
          </a:prstGeom>
        </p:spPr>
      </p:pic>
      <p:sp>
        <p:nvSpPr>
          <p:cNvPr id="4" name="文本框 3"/>
          <p:cNvSpPr txBox="1"/>
          <p:nvPr/>
        </p:nvSpPr>
        <p:spPr>
          <a:xfrm>
            <a:off x="1238250" y="3290570"/>
            <a:ext cx="6341110" cy="277495"/>
          </a:xfrm>
          <a:prstGeom prst="rect">
            <a:avLst/>
          </a:prstGeom>
          <a:noFill/>
        </p:spPr>
        <p:txBody>
          <a:bodyPr wrap="square" rtlCol="0" anchor="t">
            <a:noAutofit/>
          </a:bodyPr>
          <a:p>
            <a:r>
              <a:rPr lang="zh-CN" altLang="en-US" sz="1200" b="1"/>
              <a:t> Yu-Ju Chen, Ting-Yi Sung</a:t>
            </a:r>
            <a:r>
              <a:rPr lang="en-US" altLang="zh-CN" sz="1200" b="1"/>
              <a:t> et al, </a:t>
            </a:r>
            <a:r>
              <a:rPr lang="en-US" altLang="zh-CN" sz="1200" b="1" i="1"/>
              <a:t>Anal. Chem.</a:t>
            </a:r>
            <a:r>
              <a:rPr lang="en-US" altLang="zh-CN" sz="1200" b="1"/>
              <a:t> 2015, 87, 4, 2466</a:t>
            </a:r>
            <a:endParaRPr lang="en-US" altLang="zh-CN" sz="1200" b="1"/>
          </a:p>
        </p:txBody>
      </p:sp>
      <p:sp>
        <p:nvSpPr>
          <p:cNvPr id="5" name="文本框 4"/>
          <p:cNvSpPr txBox="1"/>
          <p:nvPr/>
        </p:nvSpPr>
        <p:spPr>
          <a:xfrm rot="21180000">
            <a:off x="8453755" y="1191895"/>
            <a:ext cx="1905000" cy="306705"/>
          </a:xfrm>
          <a:prstGeom prst="rect">
            <a:avLst/>
          </a:prstGeom>
          <a:noFill/>
        </p:spPr>
        <p:txBody>
          <a:bodyPr wrap="square" rtlCol="0">
            <a:spAutoFit/>
          </a:bodyPr>
          <a:p>
            <a:r>
              <a:rPr lang="en-US" altLang="zh-CN" sz="1400" b="1">
                <a:solidFill>
                  <a:srgbClr val="0070C0"/>
                </a:solidFill>
              </a:rPr>
              <a:t>50% more PSM</a:t>
            </a:r>
            <a:endParaRPr lang="en-US" altLang="zh-CN" sz="1400" b="1">
              <a:solidFill>
                <a:srgbClr val="0070C0"/>
              </a:solidFill>
            </a:endParaRPr>
          </a:p>
        </p:txBody>
      </p:sp>
      <p:sp>
        <p:nvSpPr>
          <p:cNvPr id="6" name="TextBox 9"/>
          <p:cNvSpPr txBox="1"/>
          <p:nvPr>
            <p:custDataLst>
              <p:tags r:id="rId3"/>
            </p:custDataLst>
          </p:nvPr>
        </p:nvSpPr>
        <p:spPr>
          <a:xfrm>
            <a:off x="1127156" y="4428112"/>
            <a:ext cx="4730035" cy="1337945"/>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indent="0">
              <a:lnSpc>
                <a:spcPct val="150000"/>
              </a:lnSpc>
              <a:buFont typeface="Wingdings" panose="05000000000000000000" pitchFamily="2" charset="2"/>
              <a:buNone/>
            </a:pPr>
            <a:r>
              <a:rPr lang="en-US" b="1" dirty="0">
                <a:solidFill>
                  <a:schemeClr val="tx1"/>
                </a:solidFill>
              </a:rPr>
              <a:t>Glyco-Decipher enables:</a:t>
            </a:r>
            <a:endParaRPr lang="en-US" b="1" dirty="0">
              <a:solidFill>
                <a:schemeClr val="tx1"/>
              </a:solidFill>
            </a:endParaRPr>
          </a:p>
          <a:p>
            <a:pPr marL="285750" indent="-285750">
              <a:lnSpc>
                <a:spcPct val="150000"/>
              </a:lnSpc>
              <a:buFont typeface="Wingdings" panose="05000000000000000000" pitchFamily="2" charset="2"/>
              <a:buChar char="q"/>
            </a:pPr>
            <a:r>
              <a:rPr lang="en-US" b="1" dirty="0">
                <a:solidFill>
                  <a:srgbClr val="FF0000"/>
                </a:solidFill>
              </a:rPr>
              <a:t>Precise peptide mass deviation</a:t>
            </a:r>
            <a:endParaRPr lang="en-US" b="1" dirty="0">
              <a:solidFill>
                <a:srgbClr val="FF0000"/>
              </a:solidFill>
            </a:endParaRPr>
          </a:p>
          <a:p>
            <a:pPr marL="285750" indent="-285750">
              <a:lnSpc>
                <a:spcPct val="150000"/>
              </a:lnSpc>
              <a:buFont typeface="Wingdings" panose="05000000000000000000" pitchFamily="2" charset="2"/>
              <a:buChar char="q"/>
            </a:pPr>
            <a:r>
              <a:rPr lang="en-US" b="1" dirty="0">
                <a:solidFill>
                  <a:srgbClr val="FF0000"/>
                </a:solidFill>
              </a:rPr>
              <a:t>Improved glycan fragment ion removal</a:t>
            </a:r>
            <a:endParaRPr lang="en-US" b="1"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73693" y="4562955"/>
            <a:ext cx="11851575" cy="36830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lgn="ctr" eaLnBrk="1" hangingPunct="1">
              <a:spcBef>
                <a:spcPct val="50000"/>
              </a:spcBef>
              <a:buClrTx/>
              <a:buSzTx/>
              <a:buFontTx/>
              <a:buNone/>
            </a:pPr>
            <a:r>
              <a:rPr lang="en-US" sz="1800" b="1" i="1" dirty="0">
                <a:solidFill>
                  <a:srgbClr val="FF0000"/>
                </a:solidFill>
                <a:sym typeface="+mn-ea"/>
              </a:rPr>
              <a:t>In Silico</a:t>
            </a:r>
            <a:r>
              <a:rPr lang="en-US" sz="1800" b="1" dirty="0">
                <a:solidFill>
                  <a:srgbClr val="FF0000"/>
                </a:solidFill>
                <a:sym typeface="+mn-ea"/>
              </a:rPr>
              <a:t> Deglycosylation can only identify peptide backbone squences when fragment ions are rich</a:t>
            </a:r>
            <a:endParaRPr lang="en-US" altLang="zh-CN" sz="1800" b="1" dirty="0">
              <a:solidFill>
                <a:srgbClr val="FF0000"/>
              </a:solidFill>
              <a:latin typeface="+mj-lt"/>
              <a:ea typeface="+mj-ea"/>
              <a:cs typeface="+mj-cs"/>
              <a:sym typeface="+mn-ea"/>
            </a:endParaRPr>
          </a:p>
        </p:txBody>
      </p:sp>
      <p:pic>
        <p:nvPicPr>
          <p:cNvPr id="3" name="Picture 2"/>
          <p:cNvPicPr>
            <a:picLocks noChangeAspect="1"/>
          </p:cNvPicPr>
          <p:nvPr/>
        </p:nvPicPr>
        <p:blipFill rotWithShape="1">
          <a:blip r:embed="rId1"/>
          <a:srcRect r="10834"/>
          <a:stretch>
            <a:fillRect/>
          </a:stretch>
        </p:blipFill>
        <p:spPr>
          <a:xfrm>
            <a:off x="1683691" y="1349307"/>
            <a:ext cx="7408632" cy="311581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69645" y="92075"/>
            <a:ext cx="10747375" cy="398780"/>
          </a:xfrm>
          <a:prstGeom prst="rect">
            <a:avLst/>
          </a:prstGeom>
          <a:noFill/>
        </p:spPr>
        <p:txBody>
          <a:bodyPr wrap="square" rtlCol="0">
            <a:spAutoFit/>
          </a:bodyPr>
          <a:lstStyle/>
          <a:p>
            <a:pPr algn="ctr">
              <a:spcBef>
                <a:spcPct val="50000"/>
              </a:spcBef>
              <a:buClrTx/>
              <a:buSzTx/>
              <a:buFont typeface="Arial" panose="020B0604020202020204" pitchFamily="34" charset="0"/>
            </a:pPr>
            <a:r>
              <a:rPr lang="en-US" altLang="zh-CN" sz="2000" b="1" dirty="0">
                <a:solidFill>
                  <a:srgbClr val="000099"/>
                </a:solidFill>
                <a:latin typeface="+mj-lt"/>
                <a:ea typeface="+mj-ea"/>
                <a:cs typeface="+mj-cs"/>
              </a:rPr>
              <a:t>Many spectra lack sufficient ions to surport peptide identification</a:t>
            </a:r>
            <a:endParaRPr lang="en-US" altLang="zh-CN" sz="2000" b="1" dirty="0">
              <a:solidFill>
                <a:srgbClr val="000099"/>
              </a:solidFill>
              <a:latin typeface="+mj-lt"/>
              <a:ea typeface="+mj-ea"/>
              <a:cs typeface="+mj-cs"/>
            </a:endParaRPr>
          </a:p>
        </p:txBody>
      </p:sp>
      <p:sp>
        <p:nvSpPr>
          <p:cNvPr id="4" name="文本框 3"/>
          <p:cNvSpPr txBox="1"/>
          <p:nvPr/>
        </p:nvSpPr>
        <p:spPr>
          <a:xfrm>
            <a:off x="7508402" y="1763456"/>
            <a:ext cx="4350973" cy="737235"/>
          </a:xfrm>
          <a:prstGeom prst="rect">
            <a:avLst/>
          </a:prstGeom>
          <a:noFill/>
        </p:spPr>
        <p:txBody>
          <a:bodyPr wrap="square">
            <a:spAutoFit/>
          </a:bodyPr>
          <a:lstStyle/>
          <a:p>
            <a:pPr algn="ctr"/>
            <a:r>
              <a:rPr lang="en-US" altLang="zh-CN" sz="1400" b="1" dirty="0">
                <a:ea typeface="黑体" panose="02010609060101010101" pitchFamily="2" charset="-122"/>
                <a:cs typeface="Arial" panose="020B0604020202020204" pitchFamily="34" charset="0"/>
              </a:rPr>
              <a:t>The spectra of glycopeptides with low abundance or carrying acidic glycans often lack suffcient peptide fragment ions</a:t>
            </a:r>
            <a:endParaRPr lang="en-US" altLang="zh-CN" sz="1400" b="1" dirty="0">
              <a:solidFill>
                <a:srgbClr val="0000FF"/>
              </a:solidFill>
              <a:ea typeface="黑体" panose="02010609060101010101" pitchFamily="2" charset="-122"/>
              <a:cs typeface="Arial" panose="020B0604020202020204" pitchFamily="34" charset="0"/>
            </a:endParaRPr>
          </a:p>
        </p:txBody>
      </p:sp>
      <p:pic>
        <p:nvPicPr>
          <p:cNvPr id="5" name="图片 4"/>
          <p:cNvPicPr>
            <a:picLocks noChangeAspect="1"/>
          </p:cNvPicPr>
          <p:nvPr>
            <p:custDataLst>
              <p:tags r:id="rId1"/>
            </p:custDataLst>
          </p:nvPr>
        </p:nvPicPr>
        <p:blipFill>
          <a:blip r:embed="rId2"/>
          <a:stretch>
            <a:fillRect/>
          </a:stretch>
        </p:blipFill>
        <p:spPr>
          <a:xfrm>
            <a:off x="8587289" y="3521482"/>
            <a:ext cx="2194214" cy="2194214"/>
          </a:xfrm>
          <a:prstGeom prst="rect">
            <a:avLst/>
          </a:prstGeom>
        </p:spPr>
      </p:pic>
      <p:pic>
        <p:nvPicPr>
          <p:cNvPr id="7" name="图片 6"/>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881603" y="4127799"/>
            <a:ext cx="5852172" cy="2194564"/>
          </a:xfrm>
          <a:prstGeom prst="rect">
            <a:avLst/>
          </a:prstGeom>
        </p:spPr>
      </p:pic>
      <p:pic>
        <p:nvPicPr>
          <p:cNvPr id="6" name="图片 5"/>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881603" y="1313753"/>
            <a:ext cx="5664720" cy="2083312"/>
          </a:xfrm>
          <a:prstGeom prst="rect">
            <a:avLst/>
          </a:prstGeom>
        </p:spPr>
      </p:pic>
      <p:sp>
        <p:nvSpPr>
          <p:cNvPr id="8" name="文本框 7"/>
          <p:cNvSpPr txBox="1"/>
          <p:nvPr/>
        </p:nvSpPr>
        <p:spPr>
          <a:xfrm>
            <a:off x="1221267" y="908746"/>
            <a:ext cx="4350973" cy="306705"/>
          </a:xfrm>
          <a:prstGeom prst="rect">
            <a:avLst/>
          </a:prstGeom>
          <a:noFill/>
        </p:spPr>
        <p:txBody>
          <a:bodyPr wrap="square">
            <a:spAutoFit/>
          </a:bodyPr>
          <a:p>
            <a:pPr algn="l"/>
            <a:r>
              <a:rPr lang="en-US" sz="1400" b="1" dirty="0">
                <a:solidFill>
                  <a:srgbClr val="0000FF"/>
                </a:solidFill>
                <a:ea typeface="黑体" panose="02010609060101010101" pitchFamily="2" charset="-122"/>
                <a:cs typeface="Arial" panose="020B0604020202020204" pitchFamily="34" charset="0"/>
              </a:rPr>
              <a:t>HCD spectrum of intact glycopeptides</a:t>
            </a:r>
            <a:endParaRPr lang="en-US" sz="1400" b="1" dirty="0">
              <a:solidFill>
                <a:srgbClr val="0000FF"/>
              </a:solidFill>
              <a:ea typeface="黑体" panose="02010609060101010101" pitchFamily="2" charset="-122"/>
              <a:cs typeface="Arial" panose="020B0604020202020204" pitchFamily="34" charset="0"/>
            </a:endParaRPr>
          </a:p>
        </p:txBody>
      </p:sp>
      <p:sp>
        <p:nvSpPr>
          <p:cNvPr id="9" name="文本框 8"/>
          <p:cNvSpPr txBox="1"/>
          <p:nvPr/>
        </p:nvSpPr>
        <p:spPr>
          <a:xfrm>
            <a:off x="1221267" y="3820856"/>
            <a:ext cx="4350973" cy="306705"/>
          </a:xfrm>
          <a:prstGeom prst="rect">
            <a:avLst/>
          </a:prstGeom>
          <a:noFill/>
        </p:spPr>
        <p:txBody>
          <a:bodyPr wrap="square">
            <a:spAutoFit/>
          </a:bodyPr>
          <a:p>
            <a:pPr algn="l"/>
            <a:r>
              <a:rPr lang="en-US" sz="1400" b="1" dirty="0">
                <a:solidFill>
                  <a:srgbClr val="0000FF"/>
                </a:solidFill>
                <a:ea typeface="黑体" panose="02010609060101010101" pitchFamily="2" charset="-122"/>
                <a:cs typeface="Arial" panose="020B0604020202020204" pitchFamily="34" charset="0"/>
              </a:rPr>
              <a:t>Extracted peptide fragment ions</a:t>
            </a:r>
            <a:endParaRPr lang="en-US" sz="1400" b="1" dirty="0">
              <a:solidFill>
                <a:srgbClr val="0000FF"/>
              </a:solidFill>
              <a:ea typeface="黑体" panose="02010609060101010101" pitchFamily="2" charset="-122"/>
              <a:cs typeface="Arial" panose="020B0604020202020204" pitchFamily="34" charset="0"/>
            </a:endParaRPr>
          </a:p>
        </p:txBody>
      </p:sp>
      <p:sp>
        <p:nvSpPr>
          <p:cNvPr id="3" name="下箭头 2"/>
          <p:cNvSpPr/>
          <p:nvPr/>
        </p:nvSpPr>
        <p:spPr>
          <a:xfrm>
            <a:off x="2261235" y="3397250"/>
            <a:ext cx="201295" cy="3454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36395" y="3435710"/>
            <a:ext cx="3207224" cy="1203366"/>
          </a:xfrm>
          <a:prstGeom prst="rect">
            <a:avLst/>
          </a:prstGeom>
        </p:spPr>
      </p:pic>
      <p:grpSp>
        <p:nvGrpSpPr>
          <p:cNvPr id="4" name="组合 3"/>
          <p:cNvGrpSpPr/>
          <p:nvPr/>
        </p:nvGrpSpPr>
        <p:grpSpPr>
          <a:xfrm>
            <a:off x="1381951" y="1549360"/>
            <a:ext cx="5255892" cy="1384365"/>
            <a:chOff x="1569649" y="1831054"/>
            <a:chExt cx="5255892" cy="1384365"/>
          </a:xfrm>
        </p:grpSpPr>
        <p:pic>
          <p:nvPicPr>
            <p:cNvPr id="6" name="图片 5"/>
            <p:cNvPicPr>
              <a:picLocks noChangeAspect="1"/>
            </p:cNvPicPr>
            <p:nvPr/>
          </p:nvPicPr>
          <p:blipFill>
            <a:blip r:embed="rId2"/>
            <a:stretch>
              <a:fillRect/>
            </a:stretch>
          </p:blipFill>
          <p:spPr>
            <a:xfrm rot="5400000">
              <a:off x="5860197" y="2348106"/>
              <a:ext cx="950387" cy="475194"/>
            </a:xfrm>
            <a:prstGeom prst="rect">
              <a:avLst/>
            </a:prstGeom>
          </p:spPr>
        </p:pic>
        <p:pic>
          <p:nvPicPr>
            <p:cNvPr id="7" name="图片 6"/>
            <p:cNvPicPr>
              <a:picLocks noChangeAspect="1"/>
            </p:cNvPicPr>
            <p:nvPr/>
          </p:nvPicPr>
          <p:blipFill>
            <a:blip r:embed="rId3"/>
            <a:stretch>
              <a:fillRect/>
            </a:stretch>
          </p:blipFill>
          <p:spPr>
            <a:xfrm rot="5400000">
              <a:off x="4657557" y="2479765"/>
              <a:ext cx="950387" cy="475194"/>
            </a:xfrm>
            <a:prstGeom prst="rect">
              <a:avLst/>
            </a:prstGeom>
          </p:spPr>
        </p:pic>
        <p:pic>
          <p:nvPicPr>
            <p:cNvPr id="10" name="图片 9"/>
            <p:cNvPicPr>
              <a:picLocks noChangeAspect="1"/>
            </p:cNvPicPr>
            <p:nvPr/>
          </p:nvPicPr>
          <p:blipFill>
            <a:blip r:embed="rId4"/>
            <a:stretch>
              <a:fillRect/>
            </a:stretch>
          </p:blipFill>
          <p:spPr>
            <a:xfrm rot="5400000">
              <a:off x="3858909" y="2248721"/>
              <a:ext cx="950387" cy="401539"/>
            </a:xfrm>
            <a:prstGeom prst="rect">
              <a:avLst/>
            </a:prstGeom>
          </p:spPr>
        </p:pic>
        <p:pic>
          <p:nvPicPr>
            <p:cNvPr id="14" name="图片 13"/>
            <p:cNvPicPr>
              <a:picLocks noChangeAspect="1"/>
            </p:cNvPicPr>
            <p:nvPr/>
          </p:nvPicPr>
          <p:blipFill>
            <a:blip r:embed="rId5"/>
            <a:stretch>
              <a:fillRect/>
            </a:stretch>
          </p:blipFill>
          <p:spPr>
            <a:xfrm rot="5400000">
              <a:off x="5271211" y="2241973"/>
              <a:ext cx="950387" cy="342140"/>
            </a:xfrm>
            <a:prstGeom prst="rect">
              <a:avLst/>
            </a:prstGeom>
          </p:spPr>
        </p:pic>
        <p:pic>
          <p:nvPicPr>
            <p:cNvPr id="18" name="图片 17"/>
            <p:cNvPicPr>
              <a:picLocks noChangeAspect="1"/>
            </p:cNvPicPr>
            <p:nvPr/>
          </p:nvPicPr>
          <p:blipFill>
            <a:blip r:embed="rId6"/>
            <a:stretch>
              <a:fillRect/>
            </a:stretch>
          </p:blipFill>
          <p:spPr>
            <a:xfrm rot="5400000">
              <a:off x="3031467" y="2472229"/>
              <a:ext cx="950387" cy="209085"/>
            </a:xfrm>
            <a:prstGeom prst="rect">
              <a:avLst/>
            </a:prstGeom>
          </p:spPr>
        </p:pic>
        <p:pic>
          <p:nvPicPr>
            <p:cNvPr id="21" name="图片 20"/>
            <p:cNvPicPr>
              <a:picLocks noChangeAspect="1"/>
            </p:cNvPicPr>
            <p:nvPr/>
          </p:nvPicPr>
          <p:blipFill>
            <a:blip r:embed="rId7"/>
            <a:stretch>
              <a:fillRect/>
            </a:stretch>
          </p:blipFill>
          <p:spPr>
            <a:xfrm rot="5400000">
              <a:off x="2334282" y="2192611"/>
              <a:ext cx="951465" cy="228351"/>
            </a:xfrm>
            <a:prstGeom prst="rect">
              <a:avLst/>
            </a:prstGeom>
          </p:spPr>
        </p:pic>
        <p:pic>
          <p:nvPicPr>
            <p:cNvPr id="22" name="图片 21"/>
            <p:cNvPicPr>
              <a:picLocks noChangeAspect="1"/>
            </p:cNvPicPr>
            <p:nvPr/>
          </p:nvPicPr>
          <p:blipFill>
            <a:blip r:embed="rId8"/>
            <a:stretch>
              <a:fillRect/>
            </a:stretch>
          </p:blipFill>
          <p:spPr>
            <a:xfrm rot="5400000">
              <a:off x="1607346" y="2390303"/>
              <a:ext cx="951465" cy="225973"/>
            </a:xfrm>
            <a:prstGeom prst="rect">
              <a:avLst/>
            </a:prstGeom>
          </p:spPr>
        </p:pic>
        <p:sp>
          <p:nvSpPr>
            <p:cNvPr id="24" name="矩形 23"/>
            <p:cNvSpPr/>
            <p:nvPr/>
          </p:nvSpPr>
          <p:spPr>
            <a:xfrm>
              <a:off x="1569649" y="2901478"/>
              <a:ext cx="1021715" cy="198755"/>
            </a:xfrm>
            <a:prstGeom prst="rect">
              <a:avLst/>
            </a:prstGeom>
          </p:spPr>
          <p:txBody>
            <a:bodyPr wrap="none">
              <a:spAutoFit/>
            </a:bodyPr>
            <a:lstStyle/>
            <a:p>
              <a:r>
                <a:rPr lang="zh-CN" altLang="en-US" sz="700" dirty="0">
                  <a:latin typeface="Times New Roman" panose="02020603050405020304" pitchFamily="18" charset="0"/>
                  <a:cs typeface="Times New Roman" panose="02020603050405020304" pitchFamily="18" charset="0"/>
                </a:rPr>
                <a:t>MHLNGS</a:t>
              </a:r>
              <a:r>
                <a:rPr lang="zh-CN" altLang="en-US" sz="700" dirty="0">
                  <a:solidFill>
                    <a:srgbClr val="0000FF"/>
                  </a:solidFill>
                  <a:latin typeface="Times New Roman" panose="02020603050405020304" pitchFamily="18" charset="0"/>
                  <a:cs typeface="Times New Roman" panose="02020603050405020304" pitchFamily="18" charset="0"/>
                </a:rPr>
                <a:t>N</a:t>
              </a:r>
              <a:r>
                <a:rPr lang="en-US" altLang="zh-CN" sz="700" baseline="30000" dirty="0">
                  <a:solidFill>
                    <a:srgbClr val="0000FF"/>
                  </a:solidFill>
                  <a:latin typeface="Times New Roman" panose="02020603050405020304" pitchFamily="18" charset="0"/>
                  <a:cs typeface="Times New Roman" panose="02020603050405020304" pitchFamily="18" charset="0"/>
                </a:rPr>
                <a:t>*</a:t>
              </a:r>
              <a:r>
                <a:rPr lang="zh-CN" altLang="en-US" sz="700" dirty="0">
                  <a:latin typeface="Times New Roman" panose="02020603050405020304" pitchFamily="18" charset="0"/>
                  <a:cs typeface="Times New Roman" panose="02020603050405020304" pitchFamily="18" charset="0"/>
                </a:rPr>
                <a:t>VQVLHR</a:t>
              </a:r>
              <a:endParaRPr lang="zh-CN" altLang="en-US" sz="700" dirty="0">
                <a:latin typeface="Times New Roman" panose="02020603050405020304" pitchFamily="18" charset="0"/>
                <a:cs typeface="Times New Roman" panose="02020603050405020304" pitchFamily="18" charset="0"/>
              </a:endParaRPr>
            </a:p>
          </p:txBody>
        </p:sp>
        <p:sp>
          <p:nvSpPr>
            <p:cNvPr id="49" name="矩形 48"/>
            <p:cNvSpPr/>
            <p:nvPr/>
          </p:nvSpPr>
          <p:spPr>
            <a:xfrm>
              <a:off x="2293688" y="2701423"/>
              <a:ext cx="1032655" cy="200055"/>
            </a:xfrm>
            <a:prstGeom prst="rect">
              <a:avLst/>
            </a:prstGeom>
          </p:spPr>
          <p:txBody>
            <a:bodyPr wrap="none">
              <a:spAutoFit/>
            </a:bodyPr>
            <a:lstStyle/>
            <a:p>
              <a:r>
                <a:rPr lang="zh-CN" altLang="en-US" sz="700" dirty="0">
                  <a:latin typeface="Times New Roman" panose="02020603050405020304" pitchFamily="18" charset="0"/>
                  <a:cs typeface="Times New Roman" panose="02020603050405020304" pitchFamily="18" charset="0"/>
                </a:rPr>
                <a:t>MHLNGS</a:t>
              </a:r>
              <a:r>
                <a:rPr lang="zh-CN" altLang="en-US" sz="700" dirty="0">
                  <a:solidFill>
                    <a:srgbClr val="0000FF"/>
                  </a:solidFill>
                  <a:latin typeface="Times New Roman" panose="02020603050405020304" pitchFamily="18" charset="0"/>
                  <a:cs typeface="Times New Roman" panose="02020603050405020304" pitchFamily="18" charset="0"/>
                </a:rPr>
                <a:t>N</a:t>
              </a:r>
              <a:r>
                <a:rPr lang="en-US" altLang="zh-CN" sz="700" baseline="30000" dirty="0">
                  <a:solidFill>
                    <a:srgbClr val="0000FF"/>
                  </a:solidFill>
                  <a:latin typeface="Times New Roman" panose="02020603050405020304" pitchFamily="18" charset="0"/>
                  <a:cs typeface="Times New Roman" panose="02020603050405020304" pitchFamily="18" charset="0"/>
                </a:rPr>
                <a:t>*</a:t>
              </a:r>
              <a:r>
                <a:rPr lang="zh-CN" altLang="en-US" sz="700" dirty="0">
                  <a:latin typeface="Times New Roman" panose="02020603050405020304" pitchFamily="18" charset="0"/>
                  <a:cs typeface="Times New Roman" panose="02020603050405020304" pitchFamily="18" charset="0"/>
                </a:rPr>
                <a:t>VQVLHR</a:t>
              </a:r>
              <a:endParaRPr lang="zh-CN" altLang="en-US" sz="700" dirty="0">
                <a:latin typeface="Times New Roman" panose="02020603050405020304" pitchFamily="18" charset="0"/>
                <a:cs typeface="Times New Roman" panose="02020603050405020304" pitchFamily="18" charset="0"/>
              </a:endParaRPr>
            </a:p>
          </p:txBody>
        </p:sp>
        <p:sp>
          <p:nvSpPr>
            <p:cNvPr id="50" name="矩形 49"/>
            <p:cNvSpPr/>
            <p:nvPr/>
          </p:nvSpPr>
          <p:spPr>
            <a:xfrm>
              <a:off x="2997342" y="2925026"/>
              <a:ext cx="1032655" cy="200055"/>
            </a:xfrm>
            <a:prstGeom prst="rect">
              <a:avLst/>
            </a:prstGeom>
          </p:spPr>
          <p:txBody>
            <a:bodyPr wrap="none">
              <a:spAutoFit/>
            </a:bodyPr>
            <a:lstStyle/>
            <a:p>
              <a:r>
                <a:rPr lang="zh-CN" altLang="en-US" sz="700" dirty="0">
                  <a:latin typeface="Times New Roman" panose="02020603050405020304" pitchFamily="18" charset="0"/>
                  <a:cs typeface="Times New Roman" panose="02020603050405020304" pitchFamily="18" charset="0"/>
                </a:rPr>
                <a:t>MHLNGS</a:t>
              </a:r>
              <a:r>
                <a:rPr lang="zh-CN" altLang="en-US" sz="700" dirty="0">
                  <a:solidFill>
                    <a:srgbClr val="0000FF"/>
                  </a:solidFill>
                  <a:latin typeface="Times New Roman" panose="02020603050405020304" pitchFamily="18" charset="0"/>
                  <a:cs typeface="Times New Roman" panose="02020603050405020304" pitchFamily="18" charset="0"/>
                </a:rPr>
                <a:t>N</a:t>
              </a:r>
              <a:r>
                <a:rPr lang="en-US" altLang="zh-CN" sz="700" baseline="30000" dirty="0">
                  <a:solidFill>
                    <a:srgbClr val="0000FF"/>
                  </a:solidFill>
                  <a:latin typeface="Times New Roman" panose="02020603050405020304" pitchFamily="18" charset="0"/>
                  <a:cs typeface="Times New Roman" panose="02020603050405020304" pitchFamily="18" charset="0"/>
                </a:rPr>
                <a:t>*</a:t>
              </a:r>
              <a:r>
                <a:rPr lang="zh-CN" altLang="en-US" sz="700" dirty="0">
                  <a:latin typeface="Times New Roman" panose="02020603050405020304" pitchFamily="18" charset="0"/>
                  <a:cs typeface="Times New Roman" panose="02020603050405020304" pitchFamily="18" charset="0"/>
                </a:rPr>
                <a:t>VQVLHR</a:t>
              </a:r>
              <a:endParaRPr lang="zh-CN" altLang="en-US" sz="700" dirty="0">
                <a:latin typeface="Times New Roman" panose="02020603050405020304" pitchFamily="18" charset="0"/>
                <a:cs typeface="Times New Roman" panose="02020603050405020304" pitchFamily="18" charset="0"/>
              </a:endParaRPr>
            </a:p>
          </p:txBody>
        </p:sp>
        <p:sp>
          <p:nvSpPr>
            <p:cNvPr id="53" name="矩形 52"/>
            <p:cNvSpPr/>
            <p:nvPr/>
          </p:nvSpPr>
          <p:spPr>
            <a:xfrm>
              <a:off x="3772848" y="2724287"/>
              <a:ext cx="1032655" cy="200055"/>
            </a:xfrm>
            <a:prstGeom prst="rect">
              <a:avLst/>
            </a:prstGeom>
          </p:spPr>
          <p:txBody>
            <a:bodyPr wrap="none">
              <a:spAutoFit/>
            </a:bodyPr>
            <a:lstStyle/>
            <a:p>
              <a:r>
                <a:rPr lang="zh-CN" altLang="en-US" sz="700" dirty="0">
                  <a:latin typeface="Times New Roman" panose="02020603050405020304" pitchFamily="18" charset="0"/>
                  <a:cs typeface="Times New Roman" panose="02020603050405020304" pitchFamily="18" charset="0"/>
                </a:rPr>
                <a:t>MHLNGS</a:t>
              </a:r>
              <a:r>
                <a:rPr lang="zh-CN" altLang="en-US" sz="700" dirty="0">
                  <a:solidFill>
                    <a:srgbClr val="0000FF"/>
                  </a:solidFill>
                  <a:latin typeface="Times New Roman" panose="02020603050405020304" pitchFamily="18" charset="0"/>
                  <a:cs typeface="Times New Roman" panose="02020603050405020304" pitchFamily="18" charset="0"/>
                </a:rPr>
                <a:t>N</a:t>
              </a:r>
              <a:r>
                <a:rPr lang="en-US" altLang="zh-CN" sz="700" baseline="30000" dirty="0">
                  <a:solidFill>
                    <a:srgbClr val="0000FF"/>
                  </a:solidFill>
                  <a:latin typeface="Times New Roman" panose="02020603050405020304" pitchFamily="18" charset="0"/>
                  <a:cs typeface="Times New Roman" panose="02020603050405020304" pitchFamily="18" charset="0"/>
                </a:rPr>
                <a:t>*</a:t>
              </a:r>
              <a:r>
                <a:rPr lang="zh-CN" altLang="en-US" sz="700" dirty="0">
                  <a:latin typeface="Times New Roman" panose="02020603050405020304" pitchFamily="18" charset="0"/>
                  <a:cs typeface="Times New Roman" panose="02020603050405020304" pitchFamily="18" charset="0"/>
                </a:rPr>
                <a:t>VQVLHR</a:t>
              </a:r>
              <a:endParaRPr lang="zh-CN" altLang="en-US" sz="700" dirty="0">
                <a:latin typeface="Times New Roman" panose="02020603050405020304" pitchFamily="18" charset="0"/>
                <a:cs typeface="Times New Roman" panose="02020603050405020304" pitchFamily="18" charset="0"/>
              </a:endParaRPr>
            </a:p>
          </p:txBody>
        </p:sp>
        <p:sp>
          <p:nvSpPr>
            <p:cNvPr id="54" name="矩形 53"/>
            <p:cNvSpPr/>
            <p:nvPr/>
          </p:nvSpPr>
          <p:spPr>
            <a:xfrm>
              <a:off x="4579912" y="3015364"/>
              <a:ext cx="1032655" cy="200055"/>
            </a:xfrm>
            <a:prstGeom prst="rect">
              <a:avLst/>
            </a:prstGeom>
          </p:spPr>
          <p:txBody>
            <a:bodyPr wrap="none">
              <a:spAutoFit/>
            </a:bodyPr>
            <a:lstStyle/>
            <a:p>
              <a:r>
                <a:rPr lang="zh-CN" altLang="en-US" sz="700" dirty="0">
                  <a:latin typeface="Times New Roman" panose="02020603050405020304" pitchFamily="18" charset="0"/>
                  <a:cs typeface="Times New Roman" panose="02020603050405020304" pitchFamily="18" charset="0"/>
                </a:rPr>
                <a:t>MHLNGS</a:t>
              </a:r>
              <a:r>
                <a:rPr lang="zh-CN" altLang="en-US" sz="700" dirty="0">
                  <a:solidFill>
                    <a:srgbClr val="0000FF"/>
                  </a:solidFill>
                  <a:latin typeface="Times New Roman" panose="02020603050405020304" pitchFamily="18" charset="0"/>
                  <a:cs typeface="Times New Roman" panose="02020603050405020304" pitchFamily="18" charset="0"/>
                </a:rPr>
                <a:t>N</a:t>
              </a:r>
              <a:r>
                <a:rPr lang="en-US" altLang="zh-CN" sz="700" baseline="30000" dirty="0">
                  <a:solidFill>
                    <a:srgbClr val="0000FF"/>
                  </a:solidFill>
                  <a:latin typeface="Times New Roman" panose="02020603050405020304" pitchFamily="18" charset="0"/>
                  <a:cs typeface="Times New Roman" panose="02020603050405020304" pitchFamily="18" charset="0"/>
                </a:rPr>
                <a:t>*</a:t>
              </a:r>
              <a:r>
                <a:rPr lang="zh-CN" altLang="en-US" sz="700" dirty="0">
                  <a:latin typeface="Times New Roman" panose="02020603050405020304" pitchFamily="18" charset="0"/>
                  <a:cs typeface="Times New Roman" panose="02020603050405020304" pitchFamily="18" charset="0"/>
                </a:rPr>
                <a:t>VQVLHR</a:t>
              </a:r>
              <a:endParaRPr lang="zh-CN" altLang="en-US" sz="700" dirty="0">
                <a:latin typeface="Times New Roman" panose="02020603050405020304" pitchFamily="18" charset="0"/>
                <a:cs typeface="Times New Roman" panose="02020603050405020304" pitchFamily="18" charset="0"/>
              </a:endParaRPr>
            </a:p>
          </p:txBody>
        </p:sp>
        <p:sp>
          <p:nvSpPr>
            <p:cNvPr id="55" name="矩形 54"/>
            <p:cNvSpPr/>
            <p:nvPr/>
          </p:nvSpPr>
          <p:spPr>
            <a:xfrm>
              <a:off x="5181017" y="2701423"/>
              <a:ext cx="1032655" cy="200055"/>
            </a:xfrm>
            <a:prstGeom prst="rect">
              <a:avLst/>
            </a:prstGeom>
          </p:spPr>
          <p:txBody>
            <a:bodyPr wrap="none">
              <a:spAutoFit/>
            </a:bodyPr>
            <a:lstStyle/>
            <a:p>
              <a:r>
                <a:rPr lang="zh-CN" altLang="en-US" sz="700" dirty="0">
                  <a:latin typeface="Times New Roman" panose="02020603050405020304" pitchFamily="18" charset="0"/>
                  <a:cs typeface="Times New Roman" panose="02020603050405020304" pitchFamily="18" charset="0"/>
                </a:rPr>
                <a:t>MHLNGS</a:t>
              </a:r>
              <a:r>
                <a:rPr lang="zh-CN" altLang="en-US" sz="700" dirty="0">
                  <a:solidFill>
                    <a:srgbClr val="0000FF"/>
                  </a:solidFill>
                  <a:latin typeface="Times New Roman" panose="02020603050405020304" pitchFamily="18" charset="0"/>
                  <a:cs typeface="Times New Roman" panose="02020603050405020304" pitchFamily="18" charset="0"/>
                </a:rPr>
                <a:t>N</a:t>
              </a:r>
              <a:r>
                <a:rPr lang="en-US" altLang="zh-CN" sz="700" baseline="30000" dirty="0">
                  <a:solidFill>
                    <a:srgbClr val="0000FF"/>
                  </a:solidFill>
                  <a:latin typeface="Times New Roman" panose="02020603050405020304" pitchFamily="18" charset="0"/>
                  <a:cs typeface="Times New Roman" panose="02020603050405020304" pitchFamily="18" charset="0"/>
                </a:rPr>
                <a:t>*</a:t>
              </a:r>
              <a:r>
                <a:rPr lang="zh-CN" altLang="en-US" sz="700" dirty="0">
                  <a:latin typeface="Times New Roman" panose="02020603050405020304" pitchFamily="18" charset="0"/>
                  <a:cs typeface="Times New Roman" panose="02020603050405020304" pitchFamily="18" charset="0"/>
                </a:rPr>
                <a:t>VQVLHR</a:t>
              </a:r>
              <a:endParaRPr lang="zh-CN" altLang="en-US" sz="700" dirty="0">
                <a:latin typeface="Times New Roman" panose="02020603050405020304" pitchFamily="18" charset="0"/>
                <a:cs typeface="Times New Roman" panose="02020603050405020304" pitchFamily="18" charset="0"/>
              </a:endParaRPr>
            </a:p>
          </p:txBody>
        </p:sp>
        <p:sp>
          <p:nvSpPr>
            <p:cNvPr id="56" name="矩形 55"/>
            <p:cNvSpPr/>
            <p:nvPr/>
          </p:nvSpPr>
          <p:spPr>
            <a:xfrm>
              <a:off x="5792886" y="2992500"/>
              <a:ext cx="1032655" cy="200055"/>
            </a:xfrm>
            <a:prstGeom prst="rect">
              <a:avLst/>
            </a:prstGeom>
          </p:spPr>
          <p:txBody>
            <a:bodyPr wrap="none">
              <a:spAutoFit/>
            </a:bodyPr>
            <a:lstStyle/>
            <a:p>
              <a:r>
                <a:rPr lang="zh-CN" altLang="en-US" sz="700" dirty="0">
                  <a:latin typeface="Times New Roman" panose="02020603050405020304" pitchFamily="18" charset="0"/>
                  <a:cs typeface="Times New Roman" panose="02020603050405020304" pitchFamily="18" charset="0"/>
                </a:rPr>
                <a:t>MHLNGS</a:t>
              </a:r>
              <a:r>
                <a:rPr lang="zh-CN" altLang="en-US" sz="700" dirty="0">
                  <a:solidFill>
                    <a:srgbClr val="0000FF"/>
                  </a:solidFill>
                  <a:latin typeface="Times New Roman" panose="02020603050405020304" pitchFamily="18" charset="0"/>
                  <a:cs typeface="Times New Roman" panose="02020603050405020304" pitchFamily="18" charset="0"/>
                </a:rPr>
                <a:t>N</a:t>
              </a:r>
              <a:r>
                <a:rPr lang="en-US" altLang="zh-CN" sz="700" baseline="30000" dirty="0">
                  <a:solidFill>
                    <a:srgbClr val="0000FF"/>
                  </a:solidFill>
                  <a:latin typeface="Times New Roman" panose="02020603050405020304" pitchFamily="18" charset="0"/>
                  <a:cs typeface="Times New Roman" panose="02020603050405020304" pitchFamily="18" charset="0"/>
                </a:rPr>
                <a:t>*</a:t>
              </a:r>
              <a:r>
                <a:rPr lang="zh-CN" altLang="en-US" sz="700" dirty="0">
                  <a:latin typeface="Times New Roman" panose="02020603050405020304" pitchFamily="18" charset="0"/>
                  <a:cs typeface="Times New Roman" panose="02020603050405020304" pitchFamily="18" charset="0"/>
                </a:rPr>
                <a:t>VQVLHR</a:t>
              </a:r>
              <a:endParaRPr lang="zh-CN" altLang="en-US" sz="700" dirty="0">
                <a:latin typeface="Times New Roman" panose="02020603050405020304" pitchFamily="18" charset="0"/>
                <a:cs typeface="Times New Roman" panose="02020603050405020304" pitchFamily="18" charset="0"/>
              </a:endParaRPr>
            </a:p>
          </p:txBody>
        </p:sp>
      </p:grpSp>
      <p:pic>
        <p:nvPicPr>
          <p:cNvPr id="30" name="图片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6220" y="3435711"/>
            <a:ext cx="3049143" cy="1144053"/>
          </a:xfrm>
          <a:prstGeom prst="rect">
            <a:avLst/>
          </a:prstGeom>
        </p:spPr>
      </p:pic>
      <p:sp>
        <p:nvSpPr>
          <p:cNvPr id="32" name="箭头: 下 31"/>
          <p:cNvSpPr/>
          <p:nvPr/>
        </p:nvSpPr>
        <p:spPr bwMode="auto">
          <a:xfrm>
            <a:off x="1962790" y="3039649"/>
            <a:ext cx="576000" cy="377551"/>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algn="r"/>
            <a:endParaRPr kumimoji="1" lang="zh-CN" altLang="en-US" sz="3600" b="1">
              <a:latin typeface="Times New Roman" panose="02020603050405020304" pitchFamily="18" charset="0"/>
              <a:cs typeface="Times New Roman" panose="02020603050405020304" pitchFamily="18" charset="0"/>
            </a:endParaRPr>
          </a:p>
        </p:txBody>
      </p:sp>
      <p:sp>
        <p:nvSpPr>
          <p:cNvPr id="59" name="文本框 58"/>
          <p:cNvSpPr txBox="1"/>
          <p:nvPr/>
        </p:nvSpPr>
        <p:spPr>
          <a:xfrm>
            <a:off x="2611120" y="3040380"/>
            <a:ext cx="1334770" cy="368300"/>
          </a:xfrm>
          <a:prstGeom prst="rect">
            <a:avLst/>
          </a:prstGeom>
          <a:noFill/>
        </p:spPr>
        <p:txBody>
          <a:bodyPr wrap="square">
            <a:spAutoFit/>
          </a:bodyPr>
          <a:lstStyle/>
          <a:p>
            <a:pPr lvl="0" algn="l">
              <a:buClrTx/>
              <a:buSzTx/>
              <a:buFontTx/>
            </a:pPr>
            <a:r>
              <a:rPr lang="en-US" sz="900" b="1" dirty="0">
                <a:ea typeface="黑体" panose="02010609060101010101" pitchFamily="2" charset="-122"/>
                <a:cs typeface="Arial" panose="020B0604020202020204" pitchFamily="34" charset="0"/>
                <a:sym typeface="+mn-ea"/>
              </a:rPr>
              <a:t>Low abundance</a:t>
            </a:r>
            <a:endParaRPr lang="en-US" sz="900" b="1" dirty="0">
              <a:ea typeface="黑体" panose="02010609060101010101" pitchFamily="2" charset="-122"/>
              <a:cs typeface="Arial" panose="020B0604020202020204" pitchFamily="34" charset="0"/>
              <a:sym typeface="+mn-ea"/>
            </a:endParaRPr>
          </a:p>
          <a:p>
            <a:pPr lvl="0" algn="l">
              <a:buClrTx/>
              <a:buSzTx/>
              <a:buFontTx/>
            </a:pPr>
            <a:r>
              <a:rPr lang="en-US" sz="900" b="1" dirty="0">
                <a:ea typeface="黑体" panose="02010609060101010101" pitchFamily="2" charset="-122"/>
                <a:cs typeface="Arial" panose="020B0604020202020204" pitchFamily="34" charset="0"/>
                <a:sym typeface="+mn-ea"/>
              </a:rPr>
              <a:t>Acidic glycans</a:t>
            </a:r>
            <a:endParaRPr lang="en-US" sz="900" b="1" dirty="0">
              <a:ea typeface="黑体" panose="02010609060101010101" pitchFamily="2" charset="-122"/>
              <a:cs typeface="Arial" panose="020B0604020202020204" pitchFamily="34" charset="0"/>
              <a:sym typeface="+mn-ea"/>
            </a:endParaRPr>
          </a:p>
        </p:txBody>
      </p:sp>
      <p:sp>
        <p:nvSpPr>
          <p:cNvPr id="60" name="文本框 59"/>
          <p:cNvSpPr txBox="1"/>
          <p:nvPr/>
        </p:nvSpPr>
        <p:spPr>
          <a:xfrm>
            <a:off x="4486882" y="4558497"/>
            <a:ext cx="2906253" cy="306705"/>
          </a:xfrm>
          <a:prstGeom prst="rect">
            <a:avLst/>
          </a:prstGeom>
          <a:noFill/>
        </p:spPr>
        <p:txBody>
          <a:bodyPr wrap="square">
            <a:spAutoFit/>
          </a:bodyPr>
          <a:lstStyle/>
          <a:p>
            <a:pPr algn="ctr"/>
            <a:r>
              <a:rPr lang="en-US" altLang="zh-CN" sz="1400" b="1" dirty="0">
                <a:ea typeface="黑体" panose="02010609060101010101" pitchFamily="2" charset="-122"/>
                <a:cs typeface="Arial" panose="020B0604020202020204" pitchFamily="34" charset="0"/>
              </a:rPr>
              <a:t>Rich in peptide fragments</a:t>
            </a:r>
            <a:endParaRPr lang="en-US" altLang="zh-CN" sz="1400" b="1" dirty="0">
              <a:solidFill>
                <a:srgbClr val="0000FF"/>
              </a:solidFill>
              <a:ea typeface="黑体" panose="02010609060101010101" pitchFamily="2" charset="-122"/>
              <a:cs typeface="Arial" panose="020B0604020202020204" pitchFamily="34" charset="0"/>
            </a:endParaRPr>
          </a:p>
        </p:txBody>
      </p:sp>
      <p:sp>
        <p:nvSpPr>
          <p:cNvPr id="62" name="箭头: 下 61"/>
          <p:cNvSpPr/>
          <p:nvPr/>
        </p:nvSpPr>
        <p:spPr bwMode="auto">
          <a:xfrm>
            <a:off x="5652007" y="3039649"/>
            <a:ext cx="576000" cy="377551"/>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algn="r"/>
            <a:endParaRPr kumimoji="1" lang="zh-CN" altLang="en-US" sz="3600" b="1">
              <a:latin typeface="Times New Roman" panose="02020603050405020304" pitchFamily="18" charset="0"/>
              <a:cs typeface="Times New Roman" panose="02020603050405020304" pitchFamily="18" charset="0"/>
            </a:endParaRPr>
          </a:p>
        </p:txBody>
      </p:sp>
      <p:sp>
        <p:nvSpPr>
          <p:cNvPr id="63" name="文本框 62"/>
          <p:cNvSpPr txBox="1"/>
          <p:nvPr/>
        </p:nvSpPr>
        <p:spPr>
          <a:xfrm>
            <a:off x="6228080" y="3015615"/>
            <a:ext cx="1371600" cy="368300"/>
          </a:xfrm>
          <a:prstGeom prst="rect">
            <a:avLst/>
          </a:prstGeom>
          <a:noFill/>
        </p:spPr>
        <p:txBody>
          <a:bodyPr wrap="square">
            <a:spAutoFit/>
          </a:bodyPr>
          <a:lstStyle/>
          <a:p>
            <a:pPr algn="l"/>
            <a:r>
              <a:rPr lang="en-US" sz="900" b="1" dirty="0">
                <a:ea typeface="黑体" panose="02010609060101010101" pitchFamily="2" charset="-122"/>
                <a:cs typeface="Arial" panose="020B0604020202020204" pitchFamily="34" charset="0"/>
              </a:rPr>
              <a:t>High abundance </a:t>
            </a:r>
            <a:endParaRPr lang="en-US" sz="900" b="1" dirty="0">
              <a:ea typeface="黑体" panose="02010609060101010101" pitchFamily="2" charset="-122"/>
              <a:cs typeface="Arial" panose="020B0604020202020204" pitchFamily="34" charset="0"/>
            </a:endParaRPr>
          </a:p>
          <a:p>
            <a:pPr algn="l"/>
            <a:r>
              <a:rPr lang="en-US" altLang="zh-CN" sz="900" b="1" dirty="0">
                <a:ea typeface="黑体" panose="02010609060101010101" pitchFamily="2" charset="-122"/>
                <a:cs typeface="Arial" panose="020B0604020202020204" pitchFamily="34" charset="0"/>
              </a:rPr>
              <a:t>Nuetral gkycans</a:t>
            </a:r>
            <a:endParaRPr lang="en-US" altLang="zh-CN" sz="900" b="1" dirty="0">
              <a:ea typeface="黑体" panose="02010609060101010101" pitchFamily="2" charset="-122"/>
              <a:cs typeface="Arial" panose="020B0604020202020204" pitchFamily="34" charset="0"/>
            </a:endParaRPr>
          </a:p>
        </p:txBody>
      </p:sp>
      <p:sp>
        <p:nvSpPr>
          <p:cNvPr id="68" name="文本框 67"/>
          <p:cNvSpPr txBox="1"/>
          <p:nvPr/>
        </p:nvSpPr>
        <p:spPr>
          <a:xfrm>
            <a:off x="3138805" y="4911725"/>
            <a:ext cx="2445385" cy="521970"/>
          </a:xfrm>
          <a:prstGeom prst="rect">
            <a:avLst/>
          </a:prstGeom>
          <a:noFill/>
        </p:spPr>
        <p:txBody>
          <a:bodyPr wrap="square" rtlCol="0">
            <a:spAutoFit/>
          </a:bodyPr>
          <a:lstStyle/>
          <a:p>
            <a:pPr marL="171450" indent="-171450">
              <a:buFont typeface="Wingdings" panose="05000000000000000000" pitchFamily="2" charset="2"/>
              <a:buChar char="p"/>
            </a:pPr>
            <a:r>
              <a:rPr lang="en-US" altLang="zh-CN" sz="1400" b="1" dirty="0">
                <a:ea typeface="黑体" panose="02010609060101010101" pitchFamily="2" charset="-122"/>
                <a:cs typeface="Arial" panose="020B0604020202020204" pitchFamily="34" charset="0"/>
              </a:rPr>
              <a:t>Same peptide mass</a:t>
            </a:r>
            <a:endParaRPr lang="en-US" altLang="zh-CN" sz="1400" b="1" dirty="0">
              <a:ea typeface="黑体" panose="02010609060101010101" pitchFamily="2" charset="-122"/>
              <a:cs typeface="Arial" panose="020B0604020202020204" pitchFamily="34" charset="0"/>
            </a:endParaRPr>
          </a:p>
          <a:p>
            <a:pPr marL="171450" indent="-171450">
              <a:buFont typeface="Wingdings" panose="05000000000000000000" pitchFamily="2" charset="2"/>
              <a:buChar char="p"/>
            </a:pPr>
            <a:r>
              <a:rPr lang="en-US" altLang="zh-CN" sz="1400" b="1" dirty="0">
                <a:ea typeface="黑体" panose="02010609060101010101" pitchFamily="2" charset="-122"/>
                <a:cs typeface="Arial" panose="020B0604020202020204" pitchFamily="34" charset="0"/>
              </a:rPr>
              <a:t>Similar fragment pattern</a:t>
            </a:r>
            <a:endParaRPr lang="en-US" altLang="zh-CN" sz="1400" b="1" dirty="0">
              <a:ea typeface="黑体" panose="02010609060101010101" pitchFamily="2" charset="-122"/>
              <a:cs typeface="Arial" panose="020B0604020202020204" pitchFamily="34" charset="0"/>
            </a:endParaRPr>
          </a:p>
        </p:txBody>
      </p:sp>
      <p:sp>
        <p:nvSpPr>
          <p:cNvPr id="69" name="任意多边形: 形状 68"/>
          <p:cNvSpPr/>
          <p:nvPr/>
        </p:nvSpPr>
        <p:spPr bwMode="auto">
          <a:xfrm>
            <a:off x="2620747" y="5161907"/>
            <a:ext cx="3207224" cy="612810"/>
          </a:xfrm>
          <a:custGeom>
            <a:avLst/>
            <a:gdLst>
              <a:gd name="connsiteX0" fmla="*/ 3207224 w 3207224"/>
              <a:gd name="connsiteY0" fmla="*/ 17060 h 307115"/>
              <a:gd name="connsiteX1" fmla="*/ 1627495 w 3207224"/>
              <a:gd name="connsiteY1" fmla="*/ 307075 h 307115"/>
              <a:gd name="connsiteX2" fmla="*/ 0 w 3207224"/>
              <a:gd name="connsiteY2" fmla="*/ 0 h 307115"/>
              <a:gd name="connsiteX3" fmla="*/ 0 w 3207224"/>
              <a:gd name="connsiteY3" fmla="*/ 0 h 307115"/>
            </a:gdLst>
            <a:ahLst/>
            <a:cxnLst>
              <a:cxn ang="0">
                <a:pos x="connsiteX0" y="connsiteY0"/>
              </a:cxn>
              <a:cxn ang="0">
                <a:pos x="connsiteX1" y="connsiteY1"/>
              </a:cxn>
              <a:cxn ang="0">
                <a:pos x="connsiteX2" y="connsiteY2"/>
              </a:cxn>
              <a:cxn ang="0">
                <a:pos x="connsiteX3" y="connsiteY3"/>
              </a:cxn>
            </a:cxnLst>
            <a:rect l="l" t="t" r="r" b="b"/>
            <a:pathLst>
              <a:path w="3207224" h="307115">
                <a:moveTo>
                  <a:pt x="3207224" y="17060"/>
                </a:moveTo>
                <a:cubicBezTo>
                  <a:pt x="2684628" y="163489"/>
                  <a:pt x="2162032" y="309918"/>
                  <a:pt x="1627495" y="307075"/>
                </a:cubicBezTo>
                <a:cubicBezTo>
                  <a:pt x="1092958" y="304232"/>
                  <a:pt x="0" y="0"/>
                  <a:pt x="0" y="0"/>
                </a:cubicBezTo>
                <a:lnTo>
                  <a:pt x="0" y="0"/>
                </a:lnTo>
              </a:path>
            </a:pathLst>
          </a:custGeom>
          <a:noFill/>
          <a:ln w="22225" cap="flat" cmpd="sng" algn="ctr">
            <a:solidFill>
              <a:schemeClr val="tx1"/>
            </a:solidFill>
            <a:prstDash val="solid"/>
            <a:round/>
            <a:headEnd type="none" w="med" len="med"/>
            <a:tailEnd type="stealth" w="lg" len="med"/>
          </a:ln>
          <a:effectLst/>
        </p:spPr>
        <p:txBody>
          <a:bodyPr vert="horz" wrap="square" lIns="91440" tIns="45720" rIns="91440" bIns="45720" numCol="1" rtlCol="0" anchor="t" anchorCtr="0" compatLnSpc="1"/>
          <a:lstStyle/>
          <a:p>
            <a:pPr algn="r"/>
            <a:endParaRPr kumimoji="1" lang="zh-CN" altLang="en-US" sz="3600" b="1" dirty="0">
              <a:latin typeface="Times New Roman" panose="02020603050405020304" pitchFamily="18" charset="0"/>
              <a:cs typeface="Times New Roman" panose="02020603050405020304" pitchFamily="18" charset="0"/>
            </a:endParaRPr>
          </a:p>
        </p:txBody>
      </p:sp>
      <p:sp>
        <p:nvSpPr>
          <p:cNvPr id="10243" name="Text Box 5"/>
          <p:cNvSpPr txBox="1"/>
          <p:nvPr>
            <p:custDataLst>
              <p:tags r:id="rId10"/>
            </p:custDataLst>
          </p:nvPr>
        </p:nvSpPr>
        <p:spPr>
          <a:xfrm>
            <a:off x="1105659" y="176310"/>
            <a:ext cx="10458203"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000" b="1" dirty="0">
                <a:solidFill>
                  <a:srgbClr val="000099"/>
                </a:solidFill>
                <a:latin typeface="+mj-lt"/>
                <a:ea typeface="+mj-ea"/>
                <a:cs typeface="+mj-cs"/>
              </a:rPr>
              <a:t>Exploiting the Similar Fragmentation Pattern of Shared Peptide Backbon</a:t>
            </a:r>
            <a:r>
              <a:rPr lang="en-US" altLang="zh-CN" sz="20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e</a:t>
            </a:r>
            <a:endParaRPr lang="en-US" altLang="zh-CN" sz="20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sp>
        <p:nvSpPr>
          <p:cNvPr id="8" name="TextBox 3"/>
          <p:cNvSpPr txBox="1"/>
          <p:nvPr>
            <p:custDataLst>
              <p:tags r:id="rId11"/>
            </p:custDataLst>
          </p:nvPr>
        </p:nvSpPr>
        <p:spPr>
          <a:xfrm>
            <a:off x="796290" y="748665"/>
            <a:ext cx="10972800" cy="583565"/>
          </a:xfrm>
          <a:prstGeom prst="rect">
            <a:avLst/>
          </a:prstGeom>
          <a:noFill/>
        </p:spPr>
        <p:txBody>
          <a:bodyPr wrap="square" rtlCol="0">
            <a:spAutoFit/>
          </a:bodyPr>
          <a:p>
            <a:r>
              <a:rPr lang="en-US" sz="1600" b="1" i="0" dirty="0">
                <a:solidFill>
                  <a:srgbClr val="0070C0"/>
                </a:solidFill>
                <a:effectLst/>
                <a:latin typeface="HelveticaNeue-Light"/>
              </a:rPr>
              <a:t>✓ </a:t>
            </a:r>
            <a:r>
              <a:rPr lang="en-US" altLang="zh-CN" sz="1600" b="1" dirty="0">
                <a:solidFill>
                  <a:srgbClr val="0070C0"/>
                </a:solidFill>
              </a:rPr>
              <a:t>High Micro-Heterogeneity of Glycosylation: Many different glycopeptides share the same peptide backbone</a:t>
            </a:r>
            <a:endParaRPr lang="en-US" altLang="zh-CN" sz="1600" b="1" dirty="0">
              <a:solidFill>
                <a:srgbClr val="0070C0"/>
              </a:solidFill>
            </a:endParaRPr>
          </a:p>
          <a:p>
            <a:r>
              <a:rPr lang="en-US" sz="1600" b="1" kern="1200" dirty="0">
                <a:solidFill>
                  <a:srgbClr val="FF0000"/>
                </a:solidFill>
                <a:effectLst/>
                <a:latin typeface="+mj-ea"/>
                <a:ea typeface="+mj-ea"/>
                <a:cs typeface="+mn-cs"/>
              </a:rPr>
              <a:t>✖ </a:t>
            </a:r>
            <a:r>
              <a:rPr lang="en-US" altLang="zh-CN" sz="1600" b="1" dirty="0">
                <a:solidFill>
                  <a:srgbClr val="FF0000"/>
                </a:solidFill>
              </a:rPr>
              <a:t>Existing Software Ignore the Connection Between Spectra</a:t>
            </a:r>
            <a:endParaRPr lang="en-US" altLang="zh-CN" sz="1600" b="1" dirty="0">
              <a:solidFill>
                <a:srgbClr val="FF0000"/>
              </a:solidFill>
            </a:endParaRPr>
          </a:p>
        </p:txBody>
      </p:sp>
      <p:sp>
        <p:nvSpPr>
          <p:cNvPr id="9" name="文本框 8"/>
          <p:cNvSpPr txBox="1"/>
          <p:nvPr/>
        </p:nvSpPr>
        <p:spPr>
          <a:xfrm>
            <a:off x="726412" y="4543257"/>
            <a:ext cx="2906253" cy="306705"/>
          </a:xfrm>
          <a:prstGeom prst="rect">
            <a:avLst/>
          </a:prstGeom>
          <a:noFill/>
        </p:spPr>
        <p:txBody>
          <a:bodyPr wrap="square">
            <a:spAutoFit/>
          </a:bodyPr>
          <a:p>
            <a:pPr algn="ctr"/>
            <a:r>
              <a:rPr lang="en-US" altLang="zh-CN" sz="1400" b="1" dirty="0">
                <a:ea typeface="黑体" panose="02010609060101010101" pitchFamily="2" charset="-122"/>
                <a:cs typeface="Arial" panose="020B0604020202020204" pitchFamily="34" charset="0"/>
              </a:rPr>
              <a:t>Lack of peptide fragments</a:t>
            </a:r>
            <a:endParaRPr lang="en-US" altLang="zh-CN" sz="1400" b="1" dirty="0">
              <a:solidFill>
                <a:srgbClr val="0000FF"/>
              </a:solidFill>
              <a:ea typeface="黑体" panose="02010609060101010101" pitchFamily="2" charset="-122"/>
              <a:cs typeface="Arial" panose="020B0604020202020204" pitchFamily="34" charset="0"/>
            </a:endParaRPr>
          </a:p>
        </p:txBody>
      </p:sp>
      <p:sp>
        <p:nvSpPr>
          <p:cNvPr id="11" name="文本框 10"/>
          <p:cNvSpPr txBox="1"/>
          <p:nvPr/>
        </p:nvSpPr>
        <p:spPr>
          <a:xfrm>
            <a:off x="2896235" y="5826760"/>
            <a:ext cx="2462530" cy="306705"/>
          </a:xfrm>
          <a:prstGeom prst="rect">
            <a:avLst/>
          </a:prstGeom>
          <a:noFill/>
        </p:spPr>
        <p:txBody>
          <a:bodyPr wrap="square" rtlCol="0" anchor="t">
            <a:spAutoFit/>
          </a:bodyPr>
          <a:p>
            <a:pPr algn="ctr"/>
            <a:r>
              <a:rPr lang="en-US" altLang="zh-CN" sz="1400" b="1" dirty="0">
                <a:solidFill>
                  <a:schemeClr val="tx1"/>
                </a:solidFill>
                <a:ea typeface="黑体" panose="02010609060101010101" pitchFamily="2" charset="-122"/>
                <a:cs typeface="Arial" panose="020B0604020202020204" pitchFamily="34" charset="0"/>
                <a:sym typeface="+mn-ea"/>
              </a:rPr>
              <a:t>Spectra expansion</a:t>
            </a:r>
            <a:endParaRPr lang="en-US" altLang="zh-CN" sz="1400" b="1" dirty="0">
              <a:solidFill>
                <a:schemeClr val="tx1"/>
              </a:solidFill>
              <a:ea typeface="黑体" panose="02010609060101010101" pitchFamily="2" charset="-122"/>
              <a:cs typeface="Arial" panose="020B0604020202020204" pitchFamily="34" charset="0"/>
              <a:sym typeface="+mn-ea"/>
            </a:endParaRPr>
          </a:p>
        </p:txBody>
      </p:sp>
      <p:pic>
        <p:nvPicPr>
          <p:cNvPr id="12" name="Picture 9"/>
          <p:cNvPicPr>
            <a:picLocks noChangeAspect="1"/>
          </p:cNvPicPr>
          <p:nvPr>
            <p:custDataLst>
              <p:tags r:id="rId12"/>
            </p:custDataLst>
          </p:nvPr>
        </p:nvPicPr>
        <p:blipFill>
          <a:blip r:embed="rId13"/>
          <a:stretch>
            <a:fillRect/>
          </a:stretch>
        </p:blipFill>
        <p:spPr>
          <a:xfrm>
            <a:off x="7978140" y="1505585"/>
            <a:ext cx="3593465" cy="2395855"/>
          </a:xfrm>
          <a:prstGeom prst="rect">
            <a:avLst/>
          </a:prstGeom>
        </p:spPr>
      </p:pic>
      <p:sp>
        <p:nvSpPr>
          <p:cNvPr id="13" name="TextBox 13"/>
          <p:cNvSpPr txBox="1"/>
          <p:nvPr>
            <p:custDataLst>
              <p:tags r:id="rId14"/>
            </p:custDataLst>
          </p:nvPr>
        </p:nvSpPr>
        <p:spPr>
          <a:xfrm>
            <a:off x="8089265" y="4008120"/>
            <a:ext cx="3474720" cy="737235"/>
          </a:xfrm>
          <a:prstGeom prst="rect">
            <a:avLst/>
          </a:prstGeom>
          <a:noFill/>
        </p:spPr>
        <p:txBody>
          <a:bodyPr wrap="square">
            <a:spAutoFit/>
          </a:bodyPr>
          <a:p>
            <a:pPr algn="ctr"/>
            <a:r>
              <a:rPr lang="en-US" sz="1400" b="1" dirty="0"/>
              <a:t>Similar fragmentation patterns for </a:t>
            </a:r>
            <a:endParaRPr lang="en-US" sz="1400" b="1" dirty="0"/>
          </a:p>
          <a:p>
            <a:pPr algn="ctr"/>
            <a:r>
              <a:rPr lang="en-US" sz="1400" b="1" dirty="0"/>
              <a:t>the shared peptide backbone of different glycopeptides</a:t>
            </a:r>
            <a:endParaRPr lang="en-US" sz="1400" b="1" dirty="0"/>
          </a:p>
        </p:txBody>
      </p:sp>
    </p:spTree>
    <p:custDataLst>
      <p:tags r:id="rId15"/>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524000" y="175675"/>
            <a:ext cx="9144000" cy="39878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lgn="ctr" eaLnBrk="1" hangingPunct="1">
              <a:spcBef>
                <a:spcPct val="50000"/>
              </a:spcBef>
              <a:buClrTx/>
              <a:buSzTx/>
              <a:buNone/>
            </a:pPr>
            <a:r>
              <a:rPr lang="en-US" altLang="zh-CN" sz="2000" b="1" dirty="0">
                <a:solidFill>
                  <a:srgbClr val="000099"/>
                </a:solidFill>
                <a:latin typeface="+mj-lt"/>
                <a:ea typeface="+mj-ea"/>
                <a:cs typeface="+mj-cs"/>
              </a:rPr>
              <a:t>Improved Glycopeptide Identification Sensitivity</a:t>
            </a:r>
            <a:endParaRPr lang="en-US" altLang="zh-CN" sz="2000" b="1" dirty="0">
              <a:solidFill>
                <a:srgbClr val="000099"/>
              </a:solidFill>
              <a:latin typeface="+mj-lt"/>
              <a:ea typeface="+mj-ea"/>
              <a:cs typeface="+mj-cs"/>
            </a:endParaRPr>
          </a:p>
        </p:txBody>
      </p:sp>
      <p:pic>
        <p:nvPicPr>
          <p:cNvPr id="2" name="Picture 1"/>
          <p:cNvPicPr>
            <a:picLocks noChangeAspect="1"/>
          </p:cNvPicPr>
          <p:nvPr/>
        </p:nvPicPr>
        <p:blipFill>
          <a:blip r:embed="rId1"/>
          <a:srcRect b="50811"/>
          <a:stretch>
            <a:fillRect/>
          </a:stretch>
        </p:blipFill>
        <p:spPr>
          <a:xfrm>
            <a:off x="1001395" y="1165225"/>
            <a:ext cx="3967480" cy="2927350"/>
          </a:xfrm>
          <a:prstGeom prst="rect">
            <a:avLst/>
          </a:prstGeom>
        </p:spPr>
      </p:pic>
      <p:sp>
        <p:nvSpPr>
          <p:cNvPr id="100" name="文本框 99"/>
          <p:cNvSpPr txBox="1"/>
          <p:nvPr/>
        </p:nvSpPr>
        <p:spPr>
          <a:xfrm>
            <a:off x="922020" y="4975860"/>
            <a:ext cx="5768975" cy="645160"/>
          </a:xfrm>
          <a:prstGeom prst="rect">
            <a:avLst/>
          </a:prstGeom>
          <a:noFill/>
          <a:ln w="9525">
            <a:noFill/>
          </a:ln>
        </p:spPr>
        <p:txBody>
          <a:bodyPr wrap="square">
            <a:spAutoFit/>
          </a:bodyPr>
          <a:p>
            <a:pPr marL="0" indent="0"/>
            <a:r>
              <a:rPr lang="en-US" sz="1800" b="1">
                <a:latin typeface="Times New Roman" panose="02020603050405020304" pitchFamily="18" charset="0"/>
                <a:ea typeface="宋体" panose="02010600030101010101" pitchFamily="2" charset="-122"/>
              </a:rPr>
              <a:t>Glyco-Decipher enables  the identification of glycopeptide spectra </a:t>
            </a:r>
            <a:r>
              <a:rPr lang="en-US" sz="1800" b="1">
                <a:solidFill>
                  <a:srgbClr val="FF0000"/>
                </a:solidFill>
                <a:latin typeface="Times New Roman" panose="02020603050405020304" pitchFamily="18" charset="0"/>
                <a:ea typeface="宋体" panose="02010600030101010101" pitchFamily="2" charset="-122"/>
              </a:rPr>
              <a:t>with poor peptide fragmentation.</a:t>
            </a:r>
            <a:endParaRPr lang="en-US" altLang="en-US" sz="1800" b="1">
              <a:solidFill>
                <a:srgbClr val="FF0000"/>
              </a:solidFill>
              <a:latin typeface="Times New Roman" panose="02020603050405020304" pitchFamily="18" charset="0"/>
              <a:ea typeface="宋体" panose="02010600030101010101" pitchFamily="2" charset="-122"/>
            </a:endParaRPr>
          </a:p>
        </p:txBody>
      </p:sp>
      <p:pic>
        <p:nvPicPr>
          <p:cNvPr id="4" name="图片 3"/>
          <p:cNvPicPr/>
          <p:nvPr/>
        </p:nvPicPr>
        <p:blipFill>
          <a:blip r:embed="rId2"/>
          <a:stretch>
            <a:fillRect/>
          </a:stretch>
        </p:blipFill>
        <p:spPr>
          <a:xfrm>
            <a:off x="8425180" y="4170680"/>
            <a:ext cx="2354580" cy="1127125"/>
          </a:xfrm>
          <a:prstGeom prst="rect">
            <a:avLst/>
          </a:prstGeom>
          <a:noFill/>
          <a:ln w="9525">
            <a:noFill/>
          </a:ln>
        </p:spPr>
      </p:pic>
      <p:sp>
        <p:nvSpPr>
          <p:cNvPr id="5" name="文本框 4"/>
          <p:cNvSpPr txBox="1"/>
          <p:nvPr/>
        </p:nvSpPr>
        <p:spPr>
          <a:xfrm>
            <a:off x="1680210" y="4092575"/>
            <a:ext cx="1036955" cy="337185"/>
          </a:xfrm>
          <a:prstGeom prst="rect">
            <a:avLst/>
          </a:prstGeom>
          <a:noFill/>
        </p:spPr>
        <p:txBody>
          <a:bodyPr wrap="square" rtlCol="0" anchor="t">
            <a:spAutoFit/>
          </a:bodyPr>
          <a:p>
            <a:r>
              <a:rPr lang="en-US" altLang="zh-CN" sz="1600" b="1" dirty="0">
                <a:sym typeface="+mn-ea"/>
              </a:rPr>
              <a:t>&gt;50%</a:t>
            </a:r>
            <a:endParaRPr lang="en-US" altLang="zh-CN" sz="1600" b="1" dirty="0">
              <a:sym typeface="+mn-ea"/>
            </a:endParaRPr>
          </a:p>
        </p:txBody>
      </p:sp>
      <p:sp>
        <p:nvSpPr>
          <p:cNvPr id="6" name="文本框 5"/>
          <p:cNvSpPr txBox="1"/>
          <p:nvPr/>
        </p:nvSpPr>
        <p:spPr>
          <a:xfrm>
            <a:off x="3747135" y="4170680"/>
            <a:ext cx="1036955" cy="337185"/>
          </a:xfrm>
          <a:prstGeom prst="rect">
            <a:avLst/>
          </a:prstGeom>
          <a:noFill/>
        </p:spPr>
        <p:txBody>
          <a:bodyPr wrap="square" rtlCol="0" anchor="t">
            <a:spAutoFit/>
          </a:bodyPr>
          <a:p>
            <a:r>
              <a:rPr lang="en-US" altLang="zh-CN" sz="1600" b="1" dirty="0">
                <a:sym typeface="+mn-ea"/>
              </a:rPr>
              <a:t>&gt;30%</a:t>
            </a:r>
            <a:endParaRPr lang="en-US" altLang="zh-CN" sz="1600" b="1" dirty="0">
              <a:sym typeface="+mn-ea"/>
            </a:endParaRPr>
          </a:p>
        </p:txBody>
      </p:sp>
      <p:pic>
        <p:nvPicPr>
          <p:cNvPr id="7" name="Picture 1"/>
          <p:cNvPicPr>
            <a:picLocks noChangeAspect="1"/>
          </p:cNvPicPr>
          <p:nvPr>
            <p:custDataLst>
              <p:tags r:id="rId3"/>
            </p:custDataLst>
          </p:nvPr>
        </p:nvPicPr>
        <p:blipFill>
          <a:blip r:embed="rId1"/>
          <a:srcRect t="49327"/>
          <a:stretch>
            <a:fillRect/>
          </a:stretch>
        </p:blipFill>
        <p:spPr>
          <a:xfrm>
            <a:off x="6797040" y="1429385"/>
            <a:ext cx="3394710" cy="258000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3" name="Text Box 5"/>
          <p:cNvSpPr txBox="1"/>
          <p:nvPr>
            <p:custDataLst>
              <p:tags r:id="rId1"/>
            </p:custDataLst>
          </p:nvPr>
        </p:nvSpPr>
        <p:spPr>
          <a:xfrm>
            <a:off x="973777" y="195995"/>
            <a:ext cx="10244447"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lgn="ctr" eaLnBrk="1" hangingPunct="1">
              <a:spcBef>
                <a:spcPct val="50000"/>
              </a:spcBef>
              <a:buClrTx/>
              <a:buSzTx/>
              <a:buNone/>
            </a:pPr>
            <a:r>
              <a:rPr lang="en-US" altLang="zh-CN" sz="2000" b="1" dirty="0">
                <a:solidFill>
                  <a:srgbClr val="000099"/>
                </a:solidFill>
                <a:latin typeface="+mj-lt"/>
                <a:ea typeface="+mj-ea"/>
                <a:cs typeface="+mj-cs"/>
              </a:rPr>
              <a:t>Workflow of Glyco-Decipher</a:t>
            </a:r>
            <a:endParaRPr lang="en-US" altLang="zh-CN" sz="2000" b="1" dirty="0">
              <a:solidFill>
                <a:srgbClr val="000099"/>
              </a:solidFill>
              <a:latin typeface="+mj-lt"/>
              <a:ea typeface="+mj-ea"/>
              <a:cs typeface="+mj-cs"/>
            </a:endParaRPr>
          </a:p>
        </p:txBody>
      </p:sp>
      <p:pic>
        <p:nvPicPr>
          <p:cNvPr id="3" name="图片 2" descr="F:\Article\figures\Fig1_workflow\workflow_20211109_画板 1.png"/>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a:xfrm>
            <a:off x="284480" y="2635885"/>
            <a:ext cx="5274310" cy="3959860"/>
          </a:xfrm>
          <a:prstGeom prst="rect">
            <a:avLst/>
          </a:prstGeom>
          <a:noFill/>
          <a:ln>
            <a:noFill/>
          </a:ln>
        </p:spPr>
      </p:pic>
      <p:sp>
        <p:nvSpPr>
          <p:cNvPr id="4" name="文本框 3"/>
          <p:cNvSpPr txBox="1"/>
          <p:nvPr/>
        </p:nvSpPr>
        <p:spPr>
          <a:xfrm>
            <a:off x="444500" y="955040"/>
            <a:ext cx="4627245" cy="337185"/>
          </a:xfrm>
          <a:prstGeom prst="rect">
            <a:avLst/>
          </a:prstGeom>
          <a:noFill/>
        </p:spPr>
        <p:txBody>
          <a:bodyPr wrap="square" rtlCol="0">
            <a:spAutoFit/>
          </a:bodyPr>
          <a:p>
            <a:pPr algn="ctr"/>
            <a:r>
              <a:rPr lang="en-US" altLang="zh-CN" sz="1600" b="1"/>
              <a:t>Spectra with rich peptide fragment ions</a:t>
            </a:r>
            <a:endParaRPr lang="en-US" altLang="zh-CN" sz="1600" b="1"/>
          </a:p>
        </p:txBody>
      </p:sp>
      <p:cxnSp>
        <p:nvCxnSpPr>
          <p:cNvPr id="5" name="直接箭头连接符 4"/>
          <p:cNvCxnSpPr/>
          <p:nvPr/>
        </p:nvCxnSpPr>
        <p:spPr>
          <a:xfrm flipV="1">
            <a:off x="1875790" y="1296670"/>
            <a:ext cx="711835" cy="194310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6" name="文本框 5"/>
          <p:cNvSpPr txBox="1"/>
          <p:nvPr/>
        </p:nvSpPr>
        <p:spPr>
          <a:xfrm>
            <a:off x="821690" y="1641475"/>
            <a:ext cx="1750060" cy="645160"/>
          </a:xfrm>
          <a:prstGeom prst="rect">
            <a:avLst/>
          </a:prstGeom>
          <a:noFill/>
        </p:spPr>
        <p:txBody>
          <a:bodyPr wrap="square" rtlCol="0">
            <a:spAutoFit/>
          </a:bodyPr>
          <a:p>
            <a:r>
              <a:rPr lang="en-US" altLang="zh-CN" sz="1200" b="1">
                <a:solidFill>
                  <a:srgbClr val="FF0000"/>
                </a:solidFill>
              </a:rPr>
              <a:t>(1) Efficient in silico deglycosylation algorithm</a:t>
            </a:r>
            <a:endParaRPr lang="en-US" altLang="zh-CN" sz="1200" b="1">
              <a:solidFill>
                <a:srgbClr val="FF0000"/>
              </a:solidFill>
            </a:endParaRPr>
          </a:p>
        </p:txBody>
      </p:sp>
      <p:sp>
        <p:nvSpPr>
          <p:cNvPr id="7" name="文本框 6"/>
          <p:cNvSpPr txBox="1"/>
          <p:nvPr/>
        </p:nvSpPr>
        <p:spPr>
          <a:xfrm>
            <a:off x="3522345" y="1577340"/>
            <a:ext cx="4627245" cy="337185"/>
          </a:xfrm>
          <a:prstGeom prst="rect">
            <a:avLst/>
          </a:prstGeom>
          <a:noFill/>
        </p:spPr>
        <p:txBody>
          <a:bodyPr wrap="square" rtlCol="0">
            <a:spAutoFit/>
          </a:bodyPr>
          <a:p>
            <a:pPr algn="ctr"/>
            <a:r>
              <a:rPr lang="en-US" altLang="zh-CN" sz="1600" b="1"/>
              <a:t>Spectra with poor peptide fragment ions</a:t>
            </a:r>
            <a:endParaRPr lang="en-US" altLang="zh-CN" sz="1600" b="1"/>
          </a:p>
        </p:txBody>
      </p:sp>
      <p:cxnSp>
        <p:nvCxnSpPr>
          <p:cNvPr id="8" name="直接箭头连接符 7"/>
          <p:cNvCxnSpPr/>
          <p:nvPr/>
        </p:nvCxnSpPr>
        <p:spPr>
          <a:xfrm flipV="1">
            <a:off x="3877945" y="1914525"/>
            <a:ext cx="734060" cy="1335405"/>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4612005" y="2037715"/>
            <a:ext cx="3862705" cy="460375"/>
          </a:xfrm>
          <a:prstGeom prst="rect">
            <a:avLst/>
          </a:prstGeom>
          <a:noFill/>
        </p:spPr>
        <p:txBody>
          <a:bodyPr wrap="square" rtlCol="0">
            <a:spAutoFit/>
          </a:bodyPr>
          <a:p>
            <a:r>
              <a:rPr lang="en-US" altLang="zh-CN" sz="1200" b="1">
                <a:solidFill>
                  <a:srgbClr val="FF0000"/>
                </a:solidFill>
              </a:rPr>
              <a:t>(2) Spectra expansion technique</a:t>
            </a:r>
            <a:endParaRPr lang="en-US" altLang="zh-CN" sz="1200" b="1">
              <a:solidFill>
                <a:srgbClr val="FF0000"/>
              </a:solidFill>
            </a:endParaRPr>
          </a:p>
          <a:p>
            <a:r>
              <a:rPr lang="en-US" altLang="zh-CN" sz="1200" b="1">
                <a:solidFill>
                  <a:srgbClr val="FF0000"/>
                </a:solidFill>
              </a:rPr>
              <a:t>Exploiting the connection between spectra </a:t>
            </a:r>
            <a:endParaRPr lang="en-US" altLang="zh-CN" sz="1200" b="1">
              <a:solidFill>
                <a:srgbClr val="FF0000"/>
              </a:solidFill>
            </a:endParaRPr>
          </a:p>
        </p:txBody>
      </p:sp>
      <p:cxnSp>
        <p:nvCxnSpPr>
          <p:cNvPr id="13" name="直接箭头连接符 12"/>
          <p:cNvCxnSpPr/>
          <p:nvPr/>
        </p:nvCxnSpPr>
        <p:spPr>
          <a:xfrm flipV="1">
            <a:off x="5316855" y="5212080"/>
            <a:ext cx="1838960" cy="737235"/>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4" name="文本框 13"/>
          <p:cNvSpPr txBox="1"/>
          <p:nvPr/>
        </p:nvSpPr>
        <p:spPr>
          <a:xfrm>
            <a:off x="5903595" y="4812030"/>
            <a:ext cx="4627245" cy="337185"/>
          </a:xfrm>
          <a:prstGeom prst="rect">
            <a:avLst/>
          </a:prstGeom>
          <a:noFill/>
        </p:spPr>
        <p:txBody>
          <a:bodyPr wrap="square" rtlCol="0">
            <a:spAutoFit/>
          </a:bodyPr>
          <a:p>
            <a:pPr algn="ctr"/>
            <a:r>
              <a:rPr lang="en-US" altLang="zh-CN" sz="1600" b="1"/>
              <a:t>Glycan profiling</a:t>
            </a:r>
            <a:endParaRPr lang="en-US" altLang="zh-CN" sz="1600" b="1"/>
          </a:p>
        </p:txBody>
      </p:sp>
      <p:sp>
        <p:nvSpPr>
          <p:cNvPr id="15" name="文本框 14"/>
          <p:cNvSpPr txBox="1"/>
          <p:nvPr/>
        </p:nvSpPr>
        <p:spPr>
          <a:xfrm>
            <a:off x="6177280" y="5673725"/>
            <a:ext cx="4626610" cy="275590"/>
          </a:xfrm>
          <a:prstGeom prst="rect">
            <a:avLst/>
          </a:prstGeom>
          <a:noFill/>
        </p:spPr>
        <p:txBody>
          <a:bodyPr wrap="square" rtlCol="0">
            <a:spAutoFit/>
          </a:bodyPr>
          <a:p>
            <a:r>
              <a:rPr lang="en-US" altLang="zh-CN" sz="1200" b="1">
                <a:solidFill>
                  <a:srgbClr val="FF0000"/>
                </a:solidFill>
              </a:rPr>
              <a:t> Glycan database independent peptide identification scheme</a:t>
            </a:r>
            <a:endParaRPr lang="en-US" altLang="zh-CN" sz="1200" b="1">
              <a:solidFill>
                <a:srgbClr val="FF0000"/>
              </a:solidFill>
            </a:endParaRPr>
          </a:p>
        </p:txBody>
      </p:sp>
      <p:sp>
        <p:nvSpPr>
          <p:cNvPr id="2" name="文本框 1"/>
          <p:cNvSpPr txBox="1"/>
          <p:nvPr/>
        </p:nvSpPr>
        <p:spPr>
          <a:xfrm>
            <a:off x="6511925" y="3299460"/>
            <a:ext cx="5220970" cy="337185"/>
          </a:xfrm>
          <a:prstGeom prst="rect">
            <a:avLst/>
          </a:prstGeom>
          <a:noFill/>
        </p:spPr>
        <p:txBody>
          <a:bodyPr wrap="square" rtlCol="0" anchor="t">
            <a:spAutoFit/>
          </a:bodyPr>
          <a:p>
            <a:r>
              <a:rPr lang="en-US" altLang="zh-CN" sz="1600" b="1">
                <a:sym typeface="+mn-ea"/>
              </a:rPr>
              <a:t>Glycan mass=glycopeptide mass -peptide mass</a:t>
            </a:r>
            <a:endParaRPr lang="en-US" altLang="zh-CN" sz="1600" b="1">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zhujun\Desktop\快照-1.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79220" y="1803400"/>
            <a:ext cx="3670300" cy="418274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686483" y="6302249"/>
            <a:ext cx="4065984" cy="275590"/>
          </a:xfrm>
          <a:prstGeom prst="rect">
            <a:avLst/>
          </a:prstGeom>
        </p:spPr>
        <p:txBody>
          <a:bodyPr wrap="square">
            <a:spAutoFit/>
          </a:bodyPr>
          <a:lstStyle/>
          <a:p>
            <a:r>
              <a:rPr lang="sv-SE" altLang="zh-CN" sz="1200" dirty="0">
                <a:cs typeface="Times New Roman" panose="02020603050405020304" pitchFamily="18" charset="0"/>
              </a:rPr>
              <a:t>Moremen</a:t>
            </a:r>
            <a:r>
              <a:rPr lang="en-US" altLang="zh-CN" sz="1200" dirty="0">
                <a:cs typeface="Times New Roman" panose="02020603050405020304" pitchFamily="18" charset="0"/>
              </a:rPr>
              <a:t>,  </a:t>
            </a:r>
            <a:r>
              <a:rPr lang="sv-SE" altLang="zh-CN" sz="1200" i="1" dirty="0">
                <a:cs typeface="Times New Roman" panose="02020603050405020304" pitchFamily="18" charset="0"/>
              </a:rPr>
              <a:t>Nat. Rev. Mol. Cell. Biol., </a:t>
            </a:r>
            <a:r>
              <a:rPr lang="en-US" altLang="zh-CN" sz="1200" dirty="0">
                <a:cs typeface="Times New Roman" panose="02020603050405020304" pitchFamily="18" charset="0"/>
              </a:rPr>
              <a:t>2012, 13, 448-462.</a:t>
            </a:r>
            <a:endParaRPr lang="zh-CN" altLang="en-US" sz="1200" dirty="0">
              <a:cs typeface="Times New Roman" panose="02020603050405020304" pitchFamily="18" charset="0"/>
            </a:endParaRPr>
          </a:p>
        </p:txBody>
      </p:sp>
      <p:sp>
        <p:nvSpPr>
          <p:cNvPr id="15" name="矩形 14"/>
          <p:cNvSpPr/>
          <p:nvPr/>
        </p:nvSpPr>
        <p:spPr>
          <a:xfrm>
            <a:off x="1296670" y="3592830"/>
            <a:ext cx="1227455" cy="79883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686435" y="163830"/>
            <a:ext cx="11340465" cy="398780"/>
          </a:xfrm>
          <a:prstGeom prst="rect">
            <a:avLst/>
          </a:prstGeom>
          <a:noFill/>
        </p:spPr>
        <p:txBody>
          <a:bodyPr wrap="square" rtlCol="0">
            <a:spAutoFit/>
          </a:bodyPr>
          <a:lstStyle/>
          <a:p>
            <a:pPr algn="ctr"/>
            <a:r>
              <a:rPr lang="en-US" altLang="zh-CN" sz="2000" b="1" dirty="0">
                <a:solidFill>
                  <a:srgbClr val="000099"/>
                </a:solidFill>
                <a:latin typeface="+mj-lt"/>
                <a:ea typeface="+mj-ea"/>
                <a:cs typeface="+mj-cs"/>
              </a:rPr>
              <a:t>Protein glycosylation is the most abundant and structurally diverse type of PTM  </a:t>
            </a:r>
            <a:endParaRPr lang="en-US" altLang="zh-CN" sz="2000" b="1" dirty="0">
              <a:solidFill>
                <a:srgbClr val="000099"/>
              </a:solidFill>
              <a:latin typeface="+mj-lt"/>
              <a:ea typeface="+mj-ea"/>
              <a:cs typeface="+mj-cs"/>
            </a:endParaRPr>
          </a:p>
        </p:txBody>
      </p:sp>
      <p:pic>
        <p:nvPicPr>
          <p:cNvPr id="6" name="图片 5"/>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6977380" y="1998980"/>
            <a:ext cx="4526280" cy="3987165"/>
          </a:xfrm>
          <a:prstGeom prst="rect">
            <a:avLst/>
          </a:prstGeom>
        </p:spPr>
      </p:pic>
      <p:sp>
        <p:nvSpPr>
          <p:cNvPr id="12" name="文本框 11"/>
          <p:cNvSpPr txBox="1"/>
          <p:nvPr>
            <p:custDataLst>
              <p:tags r:id="rId4"/>
            </p:custDataLst>
          </p:nvPr>
        </p:nvSpPr>
        <p:spPr>
          <a:xfrm>
            <a:off x="928236" y="1080457"/>
            <a:ext cx="5472608" cy="368300"/>
          </a:xfrm>
          <a:prstGeom prst="rect">
            <a:avLst/>
          </a:prstGeom>
          <a:noFill/>
        </p:spPr>
        <p:txBody>
          <a:bodyPr wrap="square" rtlCol="0">
            <a:spAutoFit/>
          </a:bodyPr>
          <a:p>
            <a:r>
              <a:rPr lang="en-US" altLang="zh-CN" sz="1800" b="1" dirty="0">
                <a:solidFill>
                  <a:srgbClr val="0000FF"/>
                </a:solidFill>
              </a:rPr>
              <a:t>More than half of all proteins are glycoproteins</a:t>
            </a:r>
            <a:endParaRPr lang="en-US" altLang="zh-CN" sz="1800" b="1" dirty="0">
              <a:solidFill>
                <a:srgbClr val="0000FF"/>
              </a:solidFill>
            </a:endParaRPr>
          </a:p>
        </p:txBody>
      </p:sp>
      <p:sp>
        <p:nvSpPr>
          <p:cNvPr id="4" name="矩形 3"/>
          <p:cNvSpPr/>
          <p:nvPr>
            <p:custDataLst>
              <p:tags r:id="rId5"/>
            </p:custDataLst>
          </p:nvPr>
        </p:nvSpPr>
        <p:spPr>
          <a:xfrm>
            <a:off x="7493657" y="6356350"/>
            <a:ext cx="3426460" cy="337185"/>
          </a:xfrm>
          <a:prstGeom prst="rect">
            <a:avLst/>
          </a:prstGeom>
        </p:spPr>
        <p:txBody>
          <a:bodyPr wrap="none">
            <a:spAutoFit/>
          </a:bodyPr>
          <a:p>
            <a:pPr marL="457200" indent="-457200" algn="r"/>
            <a:r>
              <a:rPr lang="en-US" altLang="zh-CN" sz="1600" dirty="0"/>
              <a:t>Hart et al, </a:t>
            </a:r>
            <a:r>
              <a:rPr lang="en-US" altLang="zh-CN" sz="1600" i="1" dirty="0"/>
              <a:t>Cell</a:t>
            </a:r>
            <a:r>
              <a:rPr lang="en-US" altLang="zh-CN" sz="1600" dirty="0"/>
              <a:t> </a:t>
            </a:r>
            <a:r>
              <a:rPr lang="en-US" altLang="zh-CN" sz="1600" b="1" dirty="0"/>
              <a:t>143</a:t>
            </a:r>
            <a:r>
              <a:rPr lang="en-US" altLang="zh-CN" sz="1600" dirty="0"/>
              <a:t>, 672-676 (2010).</a:t>
            </a:r>
            <a:endParaRPr lang="zh-CN" altLang="zh-CN" sz="16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5" name="文本框 4"/>
          <p:cNvSpPr txBox="1"/>
          <p:nvPr>
            <p:custDataLst>
              <p:tags r:id="rId6"/>
            </p:custDataLst>
          </p:nvPr>
        </p:nvSpPr>
        <p:spPr>
          <a:xfrm>
            <a:off x="6607676" y="1116652"/>
            <a:ext cx="5472608" cy="368300"/>
          </a:xfrm>
          <a:prstGeom prst="rect">
            <a:avLst/>
          </a:prstGeom>
          <a:noFill/>
        </p:spPr>
        <p:txBody>
          <a:bodyPr wrap="square" rtlCol="0">
            <a:spAutoFit/>
          </a:bodyPr>
          <a:p>
            <a:r>
              <a:rPr lang="en-US" altLang="zh-CN" sz="1800" b="1" dirty="0">
                <a:solidFill>
                  <a:srgbClr val="0000FF"/>
                </a:solidFill>
              </a:rPr>
              <a:t>Regulating diverse biological processes</a:t>
            </a:r>
            <a:endParaRPr lang="en-US" altLang="zh-CN" sz="1800" b="1" dirty="0">
              <a:solidFill>
                <a:srgbClr val="0000FF"/>
              </a:solidFill>
            </a:endParaRPr>
          </a:p>
        </p:txBody>
      </p:sp>
      <p:sp>
        <p:nvSpPr>
          <p:cNvPr id="7" name="矩形 6"/>
          <p:cNvSpPr/>
          <p:nvPr>
            <p:custDataLst>
              <p:tags r:id="rId7"/>
            </p:custDataLst>
          </p:nvPr>
        </p:nvSpPr>
        <p:spPr>
          <a:xfrm>
            <a:off x="1296670" y="1803400"/>
            <a:ext cx="1044575" cy="126174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8"/>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902525" y="121700"/>
            <a:ext cx="10386951"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lgn="ctr" eaLnBrk="1" hangingPunct="1">
              <a:spcBef>
                <a:spcPct val="50000"/>
              </a:spcBef>
              <a:buClrTx/>
              <a:buSzTx/>
              <a:buFontTx/>
              <a:buNone/>
            </a:pPr>
            <a:r>
              <a:rPr lang="en-US" altLang="zh-CN" sz="2000" b="1" dirty="0">
                <a:solidFill>
                  <a:srgbClr val="000099"/>
                </a:solidFill>
                <a:latin typeface="+mj-lt"/>
                <a:ea typeface="+mj-ea"/>
                <a:cs typeface="+mj-cs"/>
              </a:rPr>
              <a:t>Glycan Database-Independent Profiling of Glycan Mass</a:t>
            </a:r>
            <a:endParaRPr lang="en-US" altLang="zh-CN" sz="2000" b="1" dirty="0">
              <a:solidFill>
                <a:srgbClr val="000099"/>
              </a:solidFill>
              <a:latin typeface="+mj-lt"/>
              <a:ea typeface="+mj-ea"/>
              <a:cs typeface="+mj-cs"/>
            </a:endParaRPr>
          </a:p>
        </p:txBody>
      </p:sp>
      <p:grpSp>
        <p:nvGrpSpPr>
          <p:cNvPr id="13" name="Group 12"/>
          <p:cNvGrpSpPr/>
          <p:nvPr/>
        </p:nvGrpSpPr>
        <p:grpSpPr>
          <a:xfrm>
            <a:off x="522515" y="1361359"/>
            <a:ext cx="4751066" cy="5344949"/>
            <a:chOff x="556073" y="904632"/>
            <a:chExt cx="5203460" cy="5853893"/>
          </a:xfrm>
        </p:grpSpPr>
        <p:pic>
          <p:nvPicPr>
            <p:cNvPr id="3" name="Picture 2"/>
            <p:cNvPicPr>
              <a:picLocks noChangeAspect="1"/>
            </p:cNvPicPr>
            <p:nvPr/>
          </p:nvPicPr>
          <p:blipFill>
            <a:blip r:embed="rId1"/>
            <a:stretch>
              <a:fillRect/>
            </a:stretch>
          </p:blipFill>
          <p:spPr>
            <a:xfrm>
              <a:off x="556073" y="904632"/>
              <a:ext cx="5203460" cy="5853893"/>
            </a:xfrm>
            <a:prstGeom prst="rect">
              <a:avLst/>
            </a:prstGeom>
          </p:spPr>
        </p:pic>
        <p:sp>
          <p:nvSpPr>
            <p:cNvPr id="7" name="TextBox 6"/>
            <p:cNvSpPr txBox="1"/>
            <p:nvPr/>
          </p:nvSpPr>
          <p:spPr>
            <a:xfrm>
              <a:off x="3853909" y="950749"/>
              <a:ext cx="1828800" cy="387157"/>
            </a:xfrm>
            <a:prstGeom prst="rect">
              <a:avLst/>
            </a:prstGeom>
            <a:solidFill>
              <a:schemeClr val="bg1"/>
            </a:solidFill>
          </p:spPr>
          <p:txBody>
            <a:bodyPr wrap="square" rtlCol="0">
              <a:spAutoFit/>
            </a:bodyPr>
            <a:lstStyle/>
            <a:p>
              <a:pPr algn="ctr"/>
              <a:r>
                <a:rPr lang="en-US" altLang="zh-CN" dirty="0"/>
                <a:t>Brain</a:t>
              </a:r>
              <a:endParaRPr lang="en-US" altLang="zh-CN" dirty="0"/>
            </a:p>
          </p:txBody>
        </p:sp>
        <p:sp>
          <p:nvSpPr>
            <p:cNvPr id="9" name="TextBox 8"/>
            <p:cNvSpPr txBox="1"/>
            <p:nvPr/>
          </p:nvSpPr>
          <p:spPr>
            <a:xfrm>
              <a:off x="3853909" y="2097542"/>
              <a:ext cx="1828800" cy="387157"/>
            </a:xfrm>
            <a:prstGeom prst="rect">
              <a:avLst/>
            </a:prstGeom>
            <a:solidFill>
              <a:schemeClr val="bg1"/>
            </a:solidFill>
          </p:spPr>
          <p:txBody>
            <a:bodyPr wrap="square" rtlCol="0">
              <a:spAutoFit/>
            </a:bodyPr>
            <a:lstStyle/>
            <a:p>
              <a:pPr algn="ctr"/>
              <a:r>
                <a:rPr lang="en-US" altLang="zh-CN" dirty="0"/>
                <a:t>Heart</a:t>
              </a:r>
              <a:endParaRPr lang="en-US" altLang="zh-CN" dirty="0"/>
            </a:p>
          </p:txBody>
        </p:sp>
        <p:sp>
          <p:nvSpPr>
            <p:cNvPr id="10" name="TextBox 9"/>
            <p:cNvSpPr txBox="1"/>
            <p:nvPr/>
          </p:nvSpPr>
          <p:spPr>
            <a:xfrm>
              <a:off x="3853909" y="3244335"/>
              <a:ext cx="1828800" cy="387157"/>
            </a:xfrm>
            <a:prstGeom prst="rect">
              <a:avLst/>
            </a:prstGeom>
            <a:solidFill>
              <a:schemeClr val="bg1"/>
            </a:solidFill>
          </p:spPr>
          <p:txBody>
            <a:bodyPr wrap="square" rtlCol="0">
              <a:spAutoFit/>
            </a:bodyPr>
            <a:lstStyle/>
            <a:p>
              <a:pPr algn="ctr"/>
              <a:r>
                <a:rPr lang="en-US" altLang="zh-CN" dirty="0"/>
                <a:t>Kidney</a:t>
              </a:r>
              <a:endParaRPr lang="en-US" altLang="zh-CN" dirty="0"/>
            </a:p>
          </p:txBody>
        </p:sp>
        <p:sp>
          <p:nvSpPr>
            <p:cNvPr id="11" name="TextBox 10"/>
            <p:cNvSpPr txBox="1"/>
            <p:nvPr/>
          </p:nvSpPr>
          <p:spPr>
            <a:xfrm>
              <a:off x="3853909" y="4391127"/>
              <a:ext cx="1828800" cy="387157"/>
            </a:xfrm>
            <a:prstGeom prst="rect">
              <a:avLst/>
            </a:prstGeom>
            <a:solidFill>
              <a:schemeClr val="bg1"/>
            </a:solidFill>
          </p:spPr>
          <p:txBody>
            <a:bodyPr wrap="square" rtlCol="0">
              <a:spAutoFit/>
            </a:bodyPr>
            <a:lstStyle/>
            <a:p>
              <a:pPr algn="ctr"/>
              <a:r>
                <a:rPr lang="en-US" altLang="zh-CN" dirty="0"/>
                <a:t>Liver</a:t>
              </a:r>
              <a:endParaRPr lang="en-US" altLang="zh-CN" dirty="0"/>
            </a:p>
          </p:txBody>
        </p:sp>
        <p:sp>
          <p:nvSpPr>
            <p:cNvPr id="12" name="TextBox 11"/>
            <p:cNvSpPr txBox="1"/>
            <p:nvPr/>
          </p:nvSpPr>
          <p:spPr>
            <a:xfrm>
              <a:off x="3853909" y="5537919"/>
              <a:ext cx="1828800" cy="387157"/>
            </a:xfrm>
            <a:prstGeom prst="rect">
              <a:avLst/>
            </a:prstGeom>
            <a:solidFill>
              <a:schemeClr val="bg1"/>
            </a:solidFill>
          </p:spPr>
          <p:txBody>
            <a:bodyPr wrap="square" rtlCol="0">
              <a:spAutoFit/>
            </a:bodyPr>
            <a:lstStyle/>
            <a:p>
              <a:pPr algn="ctr"/>
              <a:r>
                <a:rPr lang="en-US" altLang="zh-CN" dirty="0"/>
                <a:t>Lung</a:t>
              </a:r>
              <a:endParaRPr lang="en-US" altLang="zh-CN" dirty="0"/>
            </a:p>
          </p:txBody>
        </p:sp>
      </p:grpSp>
      <p:sp>
        <p:nvSpPr>
          <p:cNvPr id="15" name="TextBox 14"/>
          <p:cNvSpPr txBox="1"/>
          <p:nvPr/>
        </p:nvSpPr>
        <p:spPr>
          <a:xfrm>
            <a:off x="368138" y="840903"/>
            <a:ext cx="6097978" cy="398780"/>
          </a:xfrm>
          <a:prstGeom prst="rect">
            <a:avLst/>
          </a:prstGeom>
          <a:noFill/>
        </p:spPr>
        <p:txBody>
          <a:bodyPr wrap="square">
            <a:spAutoFit/>
          </a:bodyPr>
          <a:lstStyle/>
          <a:p>
            <a:pPr marL="342900" indent="-342900">
              <a:buFont typeface="Wingdings" panose="05000000000000000000" pitchFamily="2" charset="2"/>
              <a:buChar char="q"/>
            </a:pPr>
            <a:r>
              <a:rPr lang="en-US" sz="2000" b="1" dirty="0"/>
              <a:t>Distinct glycan profiles across mouse tissues</a:t>
            </a:r>
            <a:endParaRPr lang="en-US" sz="2000" b="1" dirty="0"/>
          </a:p>
        </p:txBody>
      </p:sp>
      <p:sp>
        <p:nvSpPr>
          <p:cNvPr id="18" name="TextBox 17"/>
          <p:cNvSpPr txBox="1"/>
          <p:nvPr/>
        </p:nvSpPr>
        <p:spPr>
          <a:xfrm>
            <a:off x="5888917" y="1555158"/>
            <a:ext cx="6097978" cy="1014730"/>
          </a:xfrm>
          <a:prstGeom prst="rect">
            <a:avLst/>
          </a:prstGeom>
          <a:noFill/>
        </p:spPr>
        <p:txBody>
          <a:bodyPr wrap="square">
            <a:spAutoFit/>
          </a:bodyPr>
          <a:lstStyle/>
          <a:p>
            <a:pPr marL="342900" indent="-342900">
              <a:lnSpc>
                <a:spcPct val="100000"/>
              </a:lnSpc>
              <a:buFont typeface="Wingdings" panose="05000000000000000000" pitchFamily="2" charset="2"/>
              <a:buChar char="q"/>
            </a:pPr>
            <a:r>
              <a:rPr lang="en-US" sz="2000" b="1" dirty="0"/>
              <a:t>Database-independent peptide identification</a:t>
            </a:r>
            <a:endParaRPr lang="en-US" sz="2000" b="1" dirty="0"/>
          </a:p>
          <a:p>
            <a:pPr marL="342900" indent="-342900">
              <a:lnSpc>
                <a:spcPct val="100000"/>
              </a:lnSpc>
              <a:buFont typeface="Wingdings" panose="05000000000000000000" pitchFamily="2" charset="2"/>
              <a:buChar char="q"/>
            </a:pPr>
            <a:r>
              <a:rPr lang="en-US" sz="2000" b="1" dirty="0"/>
              <a:t>Comprehensive profiling of glycan mass</a:t>
            </a:r>
            <a:endParaRPr lang="en-US" sz="2000" b="1" dirty="0"/>
          </a:p>
          <a:p>
            <a:pPr marL="342900" indent="-342900">
              <a:lnSpc>
                <a:spcPct val="100000"/>
              </a:lnSpc>
              <a:buFont typeface="Wingdings" panose="05000000000000000000" pitchFamily="2" charset="2"/>
              <a:buChar char="q"/>
            </a:pPr>
            <a:r>
              <a:rPr lang="en-US" sz="2000" b="1" dirty="0"/>
              <a:t>Discovery of unexpected glycans</a:t>
            </a:r>
            <a:endParaRPr lang="en-US" sz="2000" b="1" dirty="0"/>
          </a:p>
        </p:txBody>
      </p:sp>
      <p:sp>
        <p:nvSpPr>
          <p:cNvPr id="100" name="文本框 99"/>
          <p:cNvSpPr txBox="1"/>
          <p:nvPr/>
        </p:nvSpPr>
        <p:spPr>
          <a:xfrm>
            <a:off x="6014085" y="3701415"/>
            <a:ext cx="5467985" cy="2306955"/>
          </a:xfrm>
          <a:prstGeom prst="rect">
            <a:avLst/>
          </a:prstGeom>
          <a:noFill/>
          <a:ln w="9525">
            <a:noFill/>
          </a:ln>
        </p:spPr>
        <p:txBody>
          <a:bodyPr wrap="square">
            <a:spAutoFit/>
          </a:bodyPr>
          <a:p>
            <a:pPr marL="0" indent="0"/>
            <a:r>
              <a:rPr lang="en-US" sz="1800">
                <a:latin typeface="Times New Roman" panose="02020603050405020304" pitchFamily="18" charset="0"/>
                <a:ea typeface="宋体" panose="02010600030101010101" pitchFamily="2" charset="-122"/>
              </a:rPr>
              <a:t>A dataset containing 1,386,844 tandem mass spectra acquired by stepped collision energy HCD (sceHCD) fragmentation for intact glycopeptides from five mouse tissues (brain, heart, kidney, liver and lung) was used for the performance evaluation. </a:t>
            </a:r>
            <a:endParaRPr lang="en-US" sz="1800">
              <a:latin typeface="Times New Roman" panose="02020603050405020304" pitchFamily="18" charset="0"/>
              <a:ea typeface="宋体" panose="02010600030101010101" pitchFamily="2" charset="-122"/>
            </a:endParaRPr>
          </a:p>
          <a:p>
            <a:pPr marL="0" indent="0"/>
            <a:r>
              <a:rPr lang="en-US" sz="1800">
                <a:latin typeface="Times New Roman" panose="02020603050405020304" pitchFamily="18" charset="0"/>
                <a:ea typeface="宋体" panose="02010600030101010101" pitchFamily="2" charset="-122"/>
              </a:rPr>
              <a:t>Data sources: Ming-Qi Liu, ... Catherine C. L. Wong, Si-Min He &amp; </a:t>
            </a:r>
            <a:r>
              <a:rPr lang="en-US" sz="1800" b="1">
                <a:latin typeface="Times New Roman" panose="02020603050405020304" pitchFamily="18" charset="0"/>
                <a:ea typeface="宋体" panose="02010600030101010101" pitchFamily="2" charset="-122"/>
              </a:rPr>
              <a:t>Peng-Yuan Yang</a:t>
            </a:r>
            <a:r>
              <a:rPr lang="en-US" sz="1800">
                <a:latin typeface="Times New Roman" panose="02020603050405020304" pitchFamily="18" charset="0"/>
                <a:ea typeface="宋体" panose="02010600030101010101" pitchFamily="2" charset="-122"/>
              </a:rPr>
              <a:t> , Nat. Commun., 2017, 8, 438 </a:t>
            </a:r>
            <a:endParaRPr lang="en-US" sz="1800">
              <a:latin typeface="Times New Roman" panose="02020603050405020304" pitchFamily="18" charset="0"/>
              <a:ea typeface="宋体" panose="02010600030101010101" pitchFamily="2" charset="-122"/>
            </a:endParaRPr>
          </a:p>
        </p:txBody>
      </p:sp>
      <p:sp>
        <p:nvSpPr>
          <p:cNvPr id="2" name="文本框 1"/>
          <p:cNvSpPr txBox="1"/>
          <p:nvPr/>
        </p:nvSpPr>
        <p:spPr>
          <a:xfrm>
            <a:off x="6466205" y="3002915"/>
            <a:ext cx="4144010" cy="368300"/>
          </a:xfrm>
          <a:prstGeom prst="rect">
            <a:avLst/>
          </a:prstGeom>
          <a:noFill/>
        </p:spPr>
        <p:txBody>
          <a:bodyPr wrap="square" rtlCol="0">
            <a:spAutoFit/>
          </a:bodyPr>
          <a:p>
            <a:r>
              <a:rPr lang="en-US" altLang="zh-CN" b="1">
                <a:solidFill>
                  <a:srgbClr val="0000FF"/>
                </a:solidFill>
              </a:rPr>
              <a:t>virtual MALDI spectra of glycans</a:t>
            </a:r>
            <a:endParaRPr lang="en-US" altLang="zh-CN" b="1">
              <a:solidFill>
                <a:srgbClr val="0000FF"/>
              </a:solidFill>
            </a:endParaRPr>
          </a:p>
        </p:txBody>
      </p:sp>
      <p:sp>
        <p:nvSpPr>
          <p:cNvPr id="4" name="左箭头 3"/>
          <p:cNvSpPr/>
          <p:nvPr/>
        </p:nvSpPr>
        <p:spPr>
          <a:xfrm>
            <a:off x="5808345" y="3077845"/>
            <a:ext cx="501650" cy="239395"/>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902525" y="121700"/>
            <a:ext cx="10386951"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000" b="1" dirty="0">
                <a:solidFill>
                  <a:srgbClr val="000099"/>
                </a:solidFill>
                <a:latin typeface="+mj-lt"/>
                <a:ea typeface="+mj-ea"/>
                <a:cs typeface="+mj-cs"/>
              </a:rPr>
              <a:t>Glycan Mass profile indcates unexpected glycans</a:t>
            </a:r>
            <a:endParaRPr lang="en-US" altLang="zh-CN" sz="2000" b="1" dirty="0">
              <a:solidFill>
                <a:srgbClr val="000099"/>
              </a:solidFill>
              <a:latin typeface="+mj-lt"/>
              <a:ea typeface="+mj-ea"/>
              <a:cs typeface="+mj-cs"/>
            </a:endParaRPr>
          </a:p>
        </p:txBody>
      </p:sp>
      <p:pic>
        <p:nvPicPr>
          <p:cNvPr id="16" name="Picture 15"/>
          <p:cNvPicPr>
            <a:picLocks noChangeAspect="1"/>
          </p:cNvPicPr>
          <p:nvPr/>
        </p:nvPicPr>
        <p:blipFill>
          <a:blip r:embed="rId1"/>
          <a:stretch>
            <a:fillRect/>
          </a:stretch>
        </p:blipFill>
        <p:spPr>
          <a:xfrm>
            <a:off x="1498600" y="1307465"/>
            <a:ext cx="8476615" cy="3178810"/>
          </a:xfrm>
          <a:prstGeom prst="rect">
            <a:avLst/>
          </a:prstGeom>
        </p:spPr>
      </p:pic>
      <p:sp>
        <p:nvSpPr>
          <p:cNvPr id="18" name="TextBox 17"/>
          <p:cNvSpPr txBox="1"/>
          <p:nvPr/>
        </p:nvSpPr>
        <p:spPr>
          <a:xfrm>
            <a:off x="2853690" y="4859020"/>
            <a:ext cx="6924040" cy="1014730"/>
          </a:xfrm>
          <a:prstGeom prst="rect">
            <a:avLst/>
          </a:prstGeom>
          <a:noFill/>
        </p:spPr>
        <p:txBody>
          <a:bodyPr wrap="square">
            <a:spAutoFit/>
          </a:bodyPr>
          <a:lstStyle/>
          <a:p>
            <a:pPr marL="342900" indent="-342900">
              <a:lnSpc>
                <a:spcPct val="100000"/>
              </a:lnSpc>
              <a:buFont typeface="Wingdings" panose="05000000000000000000" pitchFamily="2" charset="2"/>
              <a:buChar char="q"/>
            </a:pPr>
            <a:r>
              <a:rPr lang="en-US" sz="2000" dirty="0"/>
              <a:t>Glycan database-independent peptide identification</a:t>
            </a:r>
            <a:endParaRPr lang="en-US" sz="2000" dirty="0"/>
          </a:p>
          <a:p>
            <a:pPr marL="342900" indent="-342900">
              <a:lnSpc>
                <a:spcPct val="100000"/>
              </a:lnSpc>
              <a:buFont typeface="Wingdings" panose="05000000000000000000" pitchFamily="2" charset="2"/>
              <a:buChar char="q"/>
            </a:pPr>
            <a:r>
              <a:rPr lang="en-US" sz="2000" dirty="0"/>
              <a:t>Comprehensive profiling of glycan mass</a:t>
            </a:r>
            <a:endParaRPr lang="en-US" sz="2000" dirty="0"/>
          </a:p>
          <a:p>
            <a:pPr marL="342900" indent="-342900">
              <a:lnSpc>
                <a:spcPct val="100000"/>
              </a:lnSpc>
              <a:buFont typeface="Wingdings" panose="05000000000000000000" pitchFamily="2" charset="2"/>
              <a:buChar char="q"/>
            </a:pPr>
            <a:r>
              <a:rPr lang="en-US" sz="2000" dirty="0"/>
              <a:t>Discovery of unexpected glycans</a:t>
            </a:r>
            <a:endParaRPr lang="en-US"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609600" y="99475"/>
            <a:ext cx="10972800"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Monosaccharide Stepping Reveals Modification on Glycan</a:t>
            </a:r>
            <a:endPar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pic>
        <p:nvPicPr>
          <p:cNvPr id="2" name="Picture 1"/>
          <p:cNvPicPr>
            <a:picLocks noChangeAspect="1"/>
          </p:cNvPicPr>
          <p:nvPr/>
        </p:nvPicPr>
        <p:blipFill>
          <a:blip r:embed="rId1"/>
          <a:stretch>
            <a:fillRect/>
          </a:stretch>
        </p:blipFill>
        <p:spPr>
          <a:xfrm>
            <a:off x="278876" y="2368356"/>
            <a:ext cx="5486400" cy="4114801"/>
          </a:xfrm>
          <a:prstGeom prst="rect">
            <a:avLst/>
          </a:prstGeom>
        </p:spPr>
      </p:pic>
      <p:sp>
        <p:nvSpPr>
          <p:cNvPr id="3" name="TextBox 2"/>
          <p:cNvSpPr txBox="1"/>
          <p:nvPr/>
        </p:nvSpPr>
        <p:spPr>
          <a:xfrm>
            <a:off x="278875" y="1118534"/>
            <a:ext cx="6133800" cy="646331"/>
          </a:xfrm>
          <a:prstGeom prst="rect">
            <a:avLst/>
          </a:prstGeom>
          <a:noFill/>
        </p:spPr>
        <p:txBody>
          <a:bodyPr wrap="square" rtlCol="0">
            <a:spAutoFit/>
          </a:bodyPr>
          <a:lstStyle/>
          <a:p>
            <a:pPr marL="285750" indent="-285750">
              <a:buFont typeface="Wingdings" panose="05000000000000000000" pitchFamily="2" charset="2"/>
              <a:buChar char="q"/>
            </a:pPr>
            <a:r>
              <a:rPr lang="en-US" dirty="0"/>
              <a:t>Search glycans around unexpected mass values</a:t>
            </a:r>
            <a:endParaRPr lang="en-US" dirty="0"/>
          </a:p>
          <a:p>
            <a:pPr marL="285750" indent="-285750">
              <a:buFont typeface="Wingdings" panose="05000000000000000000" pitchFamily="2" charset="2"/>
              <a:buChar char="q"/>
            </a:pPr>
            <a:r>
              <a:rPr lang="en-US" dirty="0"/>
              <a:t>Utilization of stepwise Y ions of glycan fragmentation</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2680" y="1940845"/>
            <a:ext cx="5486400" cy="4114801"/>
          </a:xfrm>
          <a:prstGeom prst="rect">
            <a:avLst/>
          </a:prstGeom>
        </p:spPr>
      </p:pic>
      <p:sp>
        <p:nvSpPr>
          <p:cNvPr id="10" name="TextBox 9"/>
          <p:cNvSpPr txBox="1"/>
          <p:nvPr/>
        </p:nvSpPr>
        <p:spPr>
          <a:xfrm>
            <a:off x="6829302" y="881385"/>
            <a:ext cx="4753098" cy="923330"/>
          </a:xfrm>
          <a:prstGeom prst="rect">
            <a:avLst/>
          </a:prstGeom>
          <a:noFill/>
        </p:spPr>
        <p:txBody>
          <a:bodyPr wrap="square">
            <a:spAutoFit/>
          </a:bodyPr>
          <a:lstStyle/>
          <a:p>
            <a:pPr marL="285750" indent="-285750">
              <a:buFont typeface="Wingdings" panose="05000000000000000000" pitchFamily="2" charset="2"/>
              <a:buChar char="q"/>
            </a:pPr>
            <a:r>
              <a:rPr lang="en-US" dirty="0"/>
              <a:t>Examples of glycan modification</a:t>
            </a:r>
            <a:endParaRPr lang="en-US" dirty="0"/>
          </a:p>
          <a:p>
            <a:pPr marL="285750" indent="-285750">
              <a:buFont typeface="Wingdings" panose="05000000000000000000" pitchFamily="2" charset="2"/>
              <a:buChar char="§"/>
            </a:pPr>
            <a:r>
              <a:rPr lang="en-US" dirty="0"/>
              <a:t>179 Da (Hexose + 17 Da)</a:t>
            </a:r>
            <a:endParaRPr lang="en-US" dirty="0"/>
          </a:p>
          <a:p>
            <a:pPr marL="285750" indent="-285750">
              <a:buFont typeface="Wingdings" panose="05000000000000000000" pitchFamily="2" charset="2"/>
              <a:buChar char="§"/>
            </a:pPr>
            <a:r>
              <a:rPr lang="en-US" dirty="0"/>
              <a:t>242 Da (Hexose + 80 Da)</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609600" y="99475"/>
            <a:ext cx="10972800"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Discovery of Modification Moiety on Glycan</a:t>
            </a:r>
            <a:endPar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pic>
        <p:nvPicPr>
          <p:cNvPr id="3" name="图片 2"/>
          <p:cNvPicPr>
            <a:picLocks noChangeAspect="1"/>
          </p:cNvPicPr>
          <p:nvPr/>
        </p:nvPicPr>
        <p:blipFill rotWithShape="1">
          <a:blip r:embed="rId1"/>
          <a:srcRect l="10756" t="7398"/>
          <a:stretch>
            <a:fillRect/>
          </a:stretch>
        </p:blipFill>
        <p:spPr>
          <a:xfrm>
            <a:off x="353682" y="843962"/>
            <a:ext cx="4997847" cy="2716007"/>
          </a:xfrm>
          <a:prstGeom prst="rect">
            <a:avLst/>
          </a:prstGeom>
        </p:spPr>
      </p:pic>
      <p:sp>
        <p:nvSpPr>
          <p:cNvPr id="6" name="TextBox 2"/>
          <p:cNvSpPr txBox="1"/>
          <p:nvPr/>
        </p:nvSpPr>
        <p:spPr>
          <a:xfrm>
            <a:off x="5704518" y="1315600"/>
            <a:ext cx="6133800" cy="1477328"/>
          </a:xfrm>
          <a:prstGeom prst="rect">
            <a:avLst/>
          </a:prstGeom>
          <a:noFill/>
        </p:spPr>
        <p:txBody>
          <a:bodyPr wrap="square" rtlCol="0">
            <a:spAutoFit/>
          </a:bodyPr>
          <a:lstStyle/>
          <a:p>
            <a:pPr marL="285750" indent="-285750">
              <a:buFont typeface="Wingdings" panose="05000000000000000000" pitchFamily="2" charset="2"/>
              <a:buChar char="q"/>
            </a:pPr>
            <a:r>
              <a:rPr lang="en-US" dirty="0"/>
              <a:t>Glycan identification for 25,850 additional spectra</a:t>
            </a: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Discovery of modified glycans beyond database</a:t>
            </a: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 </a:t>
            </a:r>
            <a:r>
              <a:rPr lang="en-US" altLang="zh-CN" dirty="0"/>
              <a:t>Uncover</a:t>
            </a:r>
            <a:r>
              <a:rPr lang="en-US" dirty="0"/>
              <a:t> chemical/biological modifications on glycan</a:t>
            </a:r>
            <a:endParaRPr lang="en-US" dirty="0"/>
          </a:p>
        </p:txBody>
      </p:sp>
      <p:pic>
        <p:nvPicPr>
          <p:cNvPr id="8" name="图片 7"/>
          <p:cNvPicPr>
            <a:picLocks noChangeAspect="1"/>
          </p:cNvPicPr>
          <p:nvPr/>
        </p:nvPicPr>
        <p:blipFill>
          <a:blip r:embed="rId2"/>
          <a:stretch>
            <a:fillRect/>
          </a:stretch>
        </p:blipFill>
        <p:spPr>
          <a:xfrm>
            <a:off x="1940944" y="3781236"/>
            <a:ext cx="8101547" cy="302437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3" name="Text Box 5"/>
          <p:cNvSpPr txBox="1"/>
          <p:nvPr>
            <p:custDataLst>
              <p:tags r:id="rId1"/>
            </p:custDataLst>
          </p:nvPr>
        </p:nvSpPr>
        <p:spPr>
          <a:xfrm>
            <a:off x="973777" y="195995"/>
            <a:ext cx="10244447"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lgn="ctr" eaLnBrk="1" hangingPunct="1">
              <a:spcBef>
                <a:spcPct val="50000"/>
              </a:spcBef>
              <a:buClrTx/>
              <a:buSzTx/>
              <a:buNone/>
            </a:pPr>
            <a:r>
              <a:rPr lang="en-US" altLang="zh-CN" sz="2000" b="1" dirty="0">
                <a:solidFill>
                  <a:srgbClr val="000099"/>
                </a:solidFill>
                <a:latin typeface="+mj-lt"/>
                <a:ea typeface="+mj-ea"/>
                <a:cs typeface="+mj-cs"/>
              </a:rPr>
              <a:t>Workflow of Glyco-Decipher</a:t>
            </a:r>
            <a:endParaRPr lang="en-US" altLang="zh-CN" sz="2000" b="1" dirty="0">
              <a:solidFill>
                <a:srgbClr val="000099"/>
              </a:solidFill>
              <a:latin typeface="+mj-lt"/>
              <a:ea typeface="+mj-ea"/>
              <a:cs typeface="+mj-cs"/>
            </a:endParaRPr>
          </a:p>
        </p:txBody>
      </p:sp>
      <p:pic>
        <p:nvPicPr>
          <p:cNvPr id="3" name="图片 2" descr="F:\Article\figures\Fig1_workflow\workflow_20211109_画板 1.png"/>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a:xfrm>
            <a:off x="284480" y="2635885"/>
            <a:ext cx="5274310" cy="3959860"/>
          </a:xfrm>
          <a:prstGeom prst="rect">
            <a:avLst/>
          </a:prstGeom>
          <a:noFill/>
          <a:ln>
            <a:noFill/>
          </a:ln>
        </p:spPr>
      </p:pic>
      <p:sp>
        <p:nvSpPr>
          <p:cNvPr id="4" name="文本框 3"/>
          <p:cNvSpPr txBox="1"/>
          <p:nvPr/>
        </p:nvSpPr>
        <p:spPr>
          <a:xfrm>
            <a:off x="444500" y="955040"/>
            <a:ext cx="4627245" cy="337185"/>
          </a:xfrm>
          <a:prstGeom prst="rect">
            <a:avLst/>
          </a:prstGeom>
          <a:noFill/>
        </p:spPr>
        <p:txBody>
          <a:bodyPr wrap="square" rtlCol="0">
            <a:spAutoFit/>
          </a:bodyPr>
          <a:p>
            <a:pPr algn="ctr"/>
            <a:r>
              <a:rPr lang="en-US" altLang="zh-CN" sz="1600" b="1"/>
              <a:t>Spectra with rich peptide fragment ions</a:t>
            </a:r>
            <a:endParaRPr lang="en-US" altLang="zh-CN" sz="1600" b="1"/>
          </a:p>
        </p:txBody>
      </p:sp>
      <p:cxnSp>
        <p:nvCxnSpPr>
          <p:cNvPr id="5" name="直接箭头连接符 4"/>
          <p:cNvCxnSpPr/>
          <p:nvPr/>
        </p:nvCxnSpPr>
        <p:spPr>
          <a:xfrm flipV="1">
            <a:off x="1875790" y="1296670"/>
            <a:ext cx="711835" cy="194310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6" name="文本框 5"/>
          <p:cNvSpPr txBox="1"/>
          <p:nvPr/>
        </p:nvSpPr>
        <p:spPr>
          <a:xfrm>
            <a:off x="821690" y="1641475"/>
            <a:ext cx="1750060" cy="645160"/>
          </a:xfrm>
          <a:prstGeom prst="rect">
            <a:avLst/>
          </a:prstGeom>
          <a:noFill/>
        </p:spPr>
        <p:txBody>
          <a:bodyPr wrap="square" rtlCol="0">
            <a:spAutoFit/>
          </a:bodyPr>
          <a:p>
            <a:r>
              <a:rPr lang="en-US" altLang="zh-CN" sz="1200" b="1">
                <a:solidFill>
                  <a:srgbClr val="FF0000"/>
                </a:solidFill>
              </a:rPr>
              <a:t>Efficient in silico deglycosylation algorithm</a:t>
            </a:r>
            <a:endParaRPr lang="en-US" altLang="zh-CN" sz="1200" b="1">
              <a:solidFill>
                <a:srgbClr val="FF0000"/>
              </a:solidFill>
            </a:endParaRPr>
          </a:p>
        </p:txBody>
      </p:sp>
      <p:sp>
        <p:nvSpPr>
          <p:cNvPr id="7" name="文本框 6"/>
          <p:cNvSpPr txBox="1"/>
          <p:nvPr/>
        </p:nvSpPr>
        <p:spPr>
          <a:xfrm>
            <a:off x="3522345" y="1577340"/>
            <a:ext cx="4627245" cy="337185"/>
          </a:xfrm>
          <a:prstGeom prst="rect">
            <a:avLst/>
          </a:prstGeom>
          <a:noFill/>
        </p:spPr>
        <p:txBody>
          <a:bodyPr wrap="square" rtlCol="0">
            <a:spAutoFit/>
          </a:bodyPr>
          <a:p>
            <a:pPr algn="ctr"/>
            <a:r>
              <a:rPr lang="en-US" altLang="zh-CN" sz="1600" b="1"/>
              <a:t>Spectra with poor peptide fragment ions</a:t>
            </a:r>
            <a:endParaRPr lang="en-US" altLang="zh-CN" sz="1600" b="1"/>
          </a:p>
        </p:txBody>
      </p:sp>
      <p:cxnSp>
        <p:nvCxnSpPr>
          <p:cNvPr id="8" name="直接箭头连接符 7"/>
          <p:cNvCxnSpPr/>
          <p:nvPr/>
        </p:nvCxnSpPr>
        <p:spPr>
          <a:xfrm flipV="1">
            <a:off x="3877945" y="1914525"/>
            <a:ext cx="734060" cy="1335405"/>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4612005" y="2037715"/>
            <a:ext cx="3862705" cy="460375"/>
          </a:xfrm>
          <a:prstGeom prst="rect">
            <a:avLst/>
          </a:prstGeom>
          <a:noFill/>
        </p:spPr>
        <p:txBody>
          <a:bodyPr wrap="square" rtlCol="0">
            <a:spAutoFit/>
          </a:bodyPr>
          <a:p>
            <a:r>
              <a:rPr lang="en-US" altLang="zh-CN" sz="1200" b="1">
                <a:solidFill>
                  <a:srgbClr val="FF0000"/>
                </a:solidFill>
              </a:rPr>
              <a:t>Spectra expansion technique</a:t>
            </a:r>
            <a:endParaRPr lang="en-US" altLang="zh-CN" sz="1200" b="1">
              <a:solidFill>
                <a:srgbClr val="FF0000"/>
              </a:solidFill>
            </a:endParaRPr>
          </a:p>
          <a:p>
            <a:r>
              <a:rPr lang="en-US" altLang="zh-CN" sz="1200" b="1">
                <a:solidFill>
                  <a:srgbClr val="FF0000"/>
                </a:solidFill>
              </a:rPr>
              <a:t>Exploiting the connection between spectra </a:t>
            </a:r>
            <a:endParaRPr lang="en-US" altLang="zh-CN" sz="1200" b="1">
              <a:solidFill>
                <a:srgbClr val="FF0000"/>
              </a:solidFill>
            </a:endParaRPr>
          </a:p>
        </p:txBody>
      </p:sp>
      <p:cxnSp>
        <p:nvCxnSpPr>
          <p:cNvPr id="10" name="直接箭头连接符 9"/>
          <p:cNvCxnSpPr/>
          <p:nvPr/>
        </p:nvCxnSpPr>
        <p:spPr>
          <a:xfrm flipV="1">
            <a:off x="3522345" y="3239135"/>
            <a:ext cx="3922395" cy="211709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6177280" y="2808605"/>
            <a:ext cx="4627245" cy="337185"/>
          </a:xfrm>
          <a:prstGeom prst="rect">
            <a:avLst/>
          </a:prstGeom>
          <a:noFill/>
        </p:spPr>
        <p:txBody>
          <a:bodyPr wrap="square" rtlCol="0">
            <a:spAutoFit/>
          </a:bodyPr>
          <a:p>
            <a:pPr algn="ctr"/>
            <a:r>
              <a:rPr lang="en-US" altLang="zh-CN" sz="1600" b="1"/>
              <a:t>Glycopeptides with modified glycans</a:t>
            </a:r>
            <a:endParaRPr lang="en-US" altLang="zh-CN" sz="1600" b="1"/>
          </a:p>
        </p:txBody>
      </p:sp>
      <p:sp>
        <p:nvSpPr>
          <p:cNvPr id="12" name="文本框 11"/>
          <p:cNvSpPr txBox="1"/>
          <p:nvPr/>
        </p:nvSpPr>
        <p:spPr>
          <a:xfrm>
            <a:off x="5984240" y="4096385"/>
            <a:ext cx="3862705" cy="275590"/>
          </a:xfrm>
          <a:prstGeom prst="rect">
            <a:avLst/>
          </a:prstGeom>
          <a:noFill/>
        </p:spPr>
        <p:txBody>
          <a:bodyPr wrap="square" rtlCol="0">
            <a:spAutoFit/>
          </a:bodyPr>
          <a:p>
            <a:r>
              <a:rPr lang="en-US" altLang="zh-CN" sz="1200" b="1">
                <a:solidFill>
                  <a:srgbClr val="FF0000"/>
                </a:solidFill>
              </a:rPr>
              <a:t>Monosaccharide stepping  algorithm</a:t>
            </a:r>
            <a:endParaRPr lang="en-US" altLang="zh-CN" sz="1200" b="1">
              <a:solidFill>
                <a:srgbClr val="FF0000"/>
              </a:solidFill>
            </a:endParaRPr>
          </a:p>
        </p:txBody>
      </p:sp>
      <p:cxnSp>
        <p:nvCxnSpPr>
          <p:cNvPr id="13" name="直接箭头连接符 12"/>
          <p:cNvCxnSpPr/>
          <p:nvPr/>
        </p:nvCxnSpPr>
        <p:spPr>
          <a:xfrm flipV="1">
            <a:off x="5316855" y="5212080"/>
            <a:ext cx="1838960" cy="737235"/>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4" name="文本框 13"/>
          <p:cNvSpPr txBox="1"/>
          <p:nvPr/>
        </p:nvSpPr>
        <p:spPr>
          <a:xfrm>
            <a:off x="6177280" y="4766310"/>
            <a:ext cx="4627245" cy="337185"/>
          </a:xfrm>
          <a:prstGeom prst="rect">
            <a:avLst/>
          </a:prstGeom>
          <a:noFill/>
        </p:spPr>
        <p:txBody>
          <a:bodyPr wrap="square" rtlCol="0">
            <a:spAutoFit/>
          </a:bodyPr>
          <a:p>
            <a:pPr algn="ctr"/>
            <a:r>
              <a:rPr lang="en-US" altLang="zh-CN" sz="1600" b="1"/>
              <a:t>Glycan profiling at different levels</a:t>
            </a:r>
            <a:endParaRPr lang="en-US" altLang="zh-CN" sz="1600" b="1"/>
          </a:p>
        </p:txBody>
      </p:sp>
      <p:sp>
        <p:nvSpPr>
          <p:cNvPr id="15" name="文本框 14"/>
          <p:cNvSpPr txBox="1"/>
          <p:nvPr/>
        </p:nvSpPr>
        <p:spPr>
          <a:xfrm>
            <a:off x="6177280" y="5673725"/>
            <a:ext cx="4626610" cy="275590"/>
          </a:xfrm>
          <a:prstGeom prst="rect">
            <a:avLst/>
          </a:prstGeom>
          <a:noFill/>
        </p:spPr>
        <p:txBody>
          <a:bodyPr wrap="square" rtlCol="0">
            <a:spAutoFit/>
          </a:bodyPr>
          <a:p>
            <a:r>
              <a:rPr lang="en-US" altLang="zh-CN" sz="1200" b="1">
                <a:solidFill>
                  <a:srgbClr val="FF0000"/>
                </a:solidFill>
              </a:rPr>
              <a:t>Glycan database independent peptide identification scheme</a:t>
            </a:r>
            <a:endParaRPr lang="en-US" altLang="zh-CN" sz="1200" b="1">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973777" y="99475"/>
            <a:ext cx="10244447"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Comparison with Existing </a:t>
            </a:r>
            <a:r>
              <a:rPr lang="en-US" altLang="zh-CN" sz="2800" b="1" dirty="0" err="1">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Glycoproteomics</a:t>
            </a: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 Software</a:t>
            </a: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s</a:t>
            </a:r>
            <a:endPar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pic>
        <p:nvPicPr>
          <p:cNvPr id="13" name="图片 12"/>
          <p:cNvPicPr>
            <a:picLocks noChangeAspect="1"/>
          </p:cNvPicPr>
          <p:nvPr/>
        </p:nvPicPr>
        <p:blipFill>
          <a:blip r:embed="rId1"/>
          <a:stretch>
            <a:fillRect/>
          </a:stretch>
        </p:blipFill>
        <p:spPr>
          <a:xfrm>
            <a:off x="629973" y="2060270"/>
            <a:ext cx="4784517" cy="3640550"/>
          </a:xfrm>
          <a:prstGeom prst="rect">
            <a:avLst/>
          </a:prstGeom>
        </p:spPr>
      </p:pic>
      <p:pic>
        <p:nvPicPr>
          <p:cNvPr id="15" name="图片 14"/>
          <p:cNvPicPr>
            <a:picLocks noChangeAspect="1"/>
          </p:cNvPicPr>
          <p:nvPr/>
        </p:nvPicPr>
        <p:blipFill>
          <a:blip r:embed="rId2"/>
          <a:stretch>
            <a:fillRect/>
          </a:stretch>
        </p:blipFill>
        <p:spPr>
          <a:xfrm>
            <a:off x="6941994" y="1580053"/>
            <a:ext cx="3965268" cy="4947655"/>
          </a:xfrm>
          <a:prstGeom prst="rect">
            <a:avLst/>
          </a:prstGeom>
        </p:spPr>
      </p:pic>
      <p:sp>
        <p:nvSpPr>
          <p:cNvPr id="17" name="TextBox 2"/>
          <p:cNvSpPr txBox="1"/>
          <p:nvPr/>
        </p:nvSpPr>
        <p:spPr>
          <a:xfrm>
            <a:off x="6096000" y="1111014"/>
            <a:ext cx="5943600" cy="369332"/>
          </a:xfrm>
          <a:prstGeom prst="rect">
            <a:avLst/>
          </a:prstGeom>
          <a:noFill/>
        </p:spPr>
        <p:txBody>
          <a:bodyPr wrap="square" rtlCol="0">
            <a:spAutoFit/>
          </a:bodyPr>
          <a:lstStyle/>
          <a:p>
            <a:pPr marL="285750" indent="-285750">
              <a:buFont typeface="Wingdings" panose="05000000000000000000" pitchFamily="2" charset="2"/>
              <a:buChar char="q"/>
            </a:pPr>
            <a:r>
              <a:rPr lang="en-US" dirty="0"/>
              <a:t>FDR analysis with </a:t>
            </a:r>
            <a:r>
              <a:rPr lang="en-US" baseline="30000" dirty="0"/>
              <a:t>13</a:t>
            </a:r>
            <a:r>
              <a:rPr lang="en-US" dirty="0"/>
              <a:t>C/</a:t>
            </a:r>
            <a:r>
              <a:rPr lang="en-US" baseline="30000" dirty="0"/>
              <a:t>15</a:t>
            </a:r>
            <a:r>
              <a:rPr lang="en-US" dirty="0"/>
              <a:t>N-labeled yeast dataset</a:t>
            </a:r>
            <a:endParaRPr lang="en-US" dirty="0"/>
          </a:p>
        </p:txBody>
      </p:sp>
      <p:sp>
        <p:nvSpPr>
          <p:cNvPr id="18" name="TextBox 2"/>
          <p:cNvSpPr txBox="1"/>
          <p:nvPr/>
        </p:nvSpPr>
        <p:spPr>
          <a:xfrm>
            <a:off x="561190" y="1157180"/>
            <a:ext cx="5943600" cy="646331"/>
          </a:xfrm>
          <a:prstGeom prst="rect">
            <a:avLst/>
          </a:prstGeom>
          <a:noFill/>
        </p:spPr>
        <p:txBody>
          <a:bodyPr wrap="square" rtlCol="0">
            <a:spAutoFit/>
          </a:bodyPr>
          <a:lstStyle/>
          <a:p>
            <a:pPr marL="285750" indent="-285750">
              <a:buFont typeface="Wingdings" panose="05000000000000000000" pitchFamily="2" charset="2"/>
              <a:buChar char="q"/>
            </a:pPr>
            <a:r>
              <a:rPr lang="en-US" dirty="0"/>
              <a:t>Identification performance evaluation with</a:t>
            </a:r>
            <a:endParaRPr lang="en-US" dirty="0"/>
          </a:p>
          <a:p>
            <a:r>
              <a:rPr lang="en-US" dirty="0"/>
              <a:t>dataset of mouse tissues</a:t>
            </a:r>
            <a:endParaRPr lang="en-US" dirty="0"/>
          </a:p>
        </p:txBody>
      </p:sp>
      <p:sp>
        <p:nvSpPr>
          <p:cNvPr id="2" name="文本框 1"/>
          <p:cNvSpPr txBox="1"/>
          <p:nvPr/>
        </p:nvSpPr>
        <p:spPr>
          <a:xfrm>
            <a:off x="720725" y="5958205"/>
            <a:ext cx="4693920" cy="368300"/>
          </a:xfrm>
          <a:prstGeom prst="rect">
            <a:avLst/>
          </a:prstGeom>
          <a:noFill/>
        </p:spPr>
        <p:txBody>
          <a:bodyPr wrap="square" rtlCol="0" anchor="t">
            <a:spAutoFit/>
          </a:bodyPr>
          <a:p>
            <a:r>
              <a:rPr lang="en-US" altLang="zh-CN" sz="1800" b="1" dirty="0">
                <a:solidFill>
                  <a:schemeClr val="accent5">
                    <a:lumMod val="75000"/>
                  </a:schemeClr>
                </a:solidFill>
                <a:ea typeface="黑体" panose="02010609060101010101" pitchFamily="2" charset="-122"/>
                <a:cs typeface="Arial" panose="020B0604020202020204" pitchFamily="34" charset="0"/>
                <a:sym typeface="+mn-ea"/>
              </a:rPr>
              <a:t>Note: Comparison was performed in 2022</a:t>
            </a:r>
            <a:endParaRPr lang="en-US" altLang="zh-CN" sz="1800" b="1" dirty="0">
              <a:solidFill>
                <a:schemeClr val="accent5">
                  <a:lumMod val="75000"/>
                </a:schemeClr>
              </a:solidFill>
              <a:ea typeface="黑体" panose="02010609060101010101" pitchFamily="2" charset="-122"/>
              <a:cs typeface="Arial" panose="020B0604020202020204" pitchFamily="34" charset="0"/>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10" descr="F:\Article\figures\Fig2_PeptideIdentification\supplementaryFigure\GlycanAnnotationSpectrumExample_2_画板 1.png"/>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a:xfrm>
            <a:off x="1057275" y="922338"/>
            <a:ext cx="5274310" cy="5935345"/>
          </a:xfrm>
          <a:prstGeom prst="rect">
            <a:avLst/>
          </a:prstGeom>
          <a:noFill/>
          <a:ln>
            <a:noFill/>
          </a:ln>
        </p:spPr>
      </p:pic>
      <p:sp>
        <p:nvSpPr>
          <p:cNvPr id="2" name="文本框 1"/>
          <p:cNvSpPr txBox="1"/>
          <p:nvPr/>
        </p:nvSpPr>
        <p:spPr>
          <a:xfrm>
            <a:off x="7038340" y="1038225"/>
            <a:ext cx="4202430" cy="1322070"/>
          </a:xfrm>
          <a:prstGeom prst="rect">
            <a:avLst/>
          </a:prstGeom>
          <a:noFill/>
        </p:spPr>
        <p:txBody>
          <a:bodyPr wrap="square" rtlCol="0" anchor="t">
            <a:spAutoFit/>
          </a:bodyPr>
          <a:p>
            <a:r>
              <a:rPr lang="en-US" altLang="zh-CN" sz="1600" b="1"/>
              <a:t>C</a:t>
            </a:r>
            <a:r>
              <a:rPr lang="zh-CN" altLang="en-US" sz="1600" b="1"/>
              <a:t>andidate glycans in the built-in (GlyTouCan) or user-provided database are scored by matching their theoretical fragment ions with experimental B/Y ions in glycopeptide spectra</a:t>
            </a:r>
            <a:r>
              <a:rPr lang="en-US" altLang="zh-CN" sz="1600" b="1"/>
              <a:t>.</a:t>
            </a:r>
            <a:endParaRPr lang="en-US" altLang="zh-CN" sz="1600" b="1"/>
          </a:p>
        </p:txBody>
      </p:sp>
      <p:sp>
        <p:nvSpPr>
          <p:cNvPr id="3" name="文本框 2"/>
          <p:cNvSpPr txBox="1"/>
          <p:nvPr/>
        </p:nvSpPr>
        <p:spPr>
          <a:xfrm>
            <a:off x="1223645" y="132715"/>
            <a:ext cx="9745345" cy="398780"/>
          </a:xfrm>
          <a:prstGeom prst="rect">
            <a:avLst/>
          </a:prstGeom>
          <a:noFill/>
        </p:spPr>
        <p:txBody>
          <a:bodyPr wrap="square" rtlCol="0" anchor="t">
            <a:spAutoFit/>
          </a:bodyPr>
          <a:p>
            <a:pPr algn="ctr"/>
            <a:r>
              <a:rPr lang="en-US" altLang="zh-CN" sz="2000" b="1" dirty="0">
                <a:solidFill>
                  <a:srgbClr val="000099"/>
                </a:solidFill>
                <a:latin typeface="+mj-lt"/>
                <a:ea typeface="+mj-ea"/>
                <a:cs typeface="+mj-cs"/>
                <a:sym typeface="+mn-ea"/>
              </a:rPr>
              <a:t>Candidate glycans are determined by matching B/Y ions  </a:t>
            </a:r>
            <a:endParaRPr lang="en-US" altLang="zh-CN" sz="2800" b="1" dirty="0">
              <a:solidFill>
                <a:schemeClr val="accent5">
                  <a:lumMod val="75000"/>
                </a:schemeClr>
              </a:solidFill>
              <a:ea typeface="黑体" panose="02010609060101010101" pitchFamily="2" charset="-122"/>
              <a:cs typeface="Arial" panose="020B0604020202020204" pitchFamily="34" charset="0"/>
              <a:sym typeface="+mn-ea"/>
            </a:endParaRPr>
          </a:p>
        </p:txBody>
      </p:sp>
      <p:sp>
        <p:nvSpPr>
          <p:cNvPr id="4" name="文本框 3"/>
          <p:cNvSpPr txBox="1"/>
          <p:nvPr/>
        </p:nvSpPr>
        <p:spPr>
          <a:xfrm>
            <a:off x="7015480" y="3013075"/>
            <a:ext cx="4704715" cy="2306955"/>
          </a:xfrm>
          <a:prstGeom prst="rect">
            <a:avLst/>
          </a:prstGeom>
          <a:noFill/>
        </p:spPr>
        <p:txBody>
          <a:bodyPr wrap="square" rtlCol="0" anchor="t">
            <a:spAutoFit/>
          </a:bodyPr>
          <a:p>
            <a:r>
              <a:rPr lang="zh-CN" altLang="en-US" b="1">
                <a:latin typeface="Times New Roman" panose="02020603050405020304" pitchFamily="18" charset="0"/>
                <a:cs typeface="Times New Roman" panose="02020603050405020304" pitchFamily="18" charset="0"/>
              </a:rPr>
              <a:t>Spectrum examples of glycopeptides with the same peptide backbones but different glycan compositions identified by Glyco-Decipher.</a:t>
            </a:r>
            <a:endParaRPr lang="zh-CN" altLang="en-US" b="1">
              <a:latin typeface="Times New Roman" panose="02020603050405020304" pitchFamily="18" charset="0"/>
              <a:cs typeface="Times New Roman" panose="02020603050405020304" pitchFamily="18" charset="0"/>
            </a:endParaRPr>
          </a:p>
          <a:p>
            <a:endParaRPr lang="zh-CN" altLang="en-US" b="1">
              <a:latin typeface="Times New Roman" panose="02020603050405020304" pitchFamily="18" charset="0"/>
              <a:cs typeface="Times New Roman" panose="02020603050405020304" pitchFamily="18" charset="0"/>
            </a:endParaRPr>
          </a:p>
          <a:p>
            <a:r>
              <a:rPr lang="en-US" altLang="zh-CN" b="1">
                <a:latin typeface="Times New Roman" panose="02020603050405020304" pitchFamily="18" charset="0"/>
                <a:cs typeface="Times New Roman" panose="02020603050405020304" pitchFamily="18" charset="0"/>
              </a:rPr>
              <a:t>The idential peptide and the identical glycan mass</a:t>
            </a:r>
            <a:endParaRPr lang="en-US" altLang="zh-CN" b="1">
              <a:latin typeface="Times New Roman" panose="02020603050405020304" pitchFamily="18" charset="0"/>
              <a:cs typeface="Times New Roman" panose="02020603050405020304" pitchFamily="18" charset="0"/>
            </a:endParaRPr>
          </a:p>
          <a:p>
            <a:pPr algn="l">
              <a:buClrTx/>
              <a:buSzTx/>
              <a:buFontTx/>
            </a:pPr>
            <a:r>
              <a:rPr lang="en-US" altLang="zh-CN" sz="1800" b="1">
                <a:latin typeface="Times New Roman" panose="02020603050405020304" pitchFamily="18" charset="0"/>
                <a:cs typeface="Times New Roman" panose="02020603050405020304" pitchFamily="18" charset="0"/>
              </a:rPr>
              <a:t>Mass(NeuAc) + Mass(Hex) = Mass(NeuGc) + Mass(Fuc)</a:t>
            </a:r>
            <a:endParaRPr lang="en-US" altLang="zh-CN" sz="1800" b="1">
              <a:latin typeface="Times New Roman" panose="02020603050405020304" pitchFamily="18" charset="0"/>
              <a:cs typeface="Times New Roman" panose="02020603050405020304" pitchFamily="18" charset="0"/>
            </a:endParaRPr>
          </a:p>
        </p:txBody>
      </p:sp>
      <p:sp>
        <p:nvSpPr>
          <p:cNvPr id="5" name="圆角矩形 4"/>
          <p:cNvSpPr/>
          <p:nvPr/>
        </p:nvSpPr>
        <p:spPr>
          <a:xfrm>
            <a:off x="6962140" y="2838450"/>
            <a:ext cx="4758055" cy="2780030"/>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左箭头 5"/>
          <p:cNvSpPr/>
          <p:nvPr/>
        </p:nvSpPr>
        <p:spPr>
          <a:xfrm>
            <a:off x="6492875" y="3893185"/>
            <a:ext cx="307975" cy="36449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2"/>
          <a:srcRect r="42832"/>
          <a:stretch>
            <a:fillRect/>
          </a:stretch>
        </p:blipFill>
        <p:spPr>
          <a:xfrm>
            <a:off x="718820" y="2317115"/>
            <a:ext cx="1868805" cy="2495550"/>
          </a:xfrm>
          <a:prstGeom prst="rect">
            <a:avLst/>
          </a:prstGeom>
        </p:spPr>
      </p:pic>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973777" y="99475"/>
            <a:ext cx="10244447"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lgn="ctr" eaLnBrk="1" hangingPunct="1">
              <a:spcBef>
                <a:spcPct val="50000"/>
              </a:spcBef>
              <a:buClrTx/>
              <a:buSzTx/>
              <a:buNone/>
            </a:pPr>
            <a:r>
              <a:rPr lang="en-US" altLang="zh-CN" sz="2000" b="1" dirty="0">
                <a:solidFill>
                  <a:srgbClr val="000099"/>
                </a:solidFill>
                <a:latin typeface="+mj-lt"/>
                <a:ea typeface="+mj-ea"/>
                <a:cs typeface="+mj-cs"/>
              </a:rPr>
              <a:t>Abundance Distribution of Glycosylation at Protein Sites</a:t>
            </a:r>
            <a:endParaRPr lang="en-US" altLang="zh-CN" sz="2000" b="1" dirty="0">
              <a:solidFill>
                <a:srgbClr val="000099"/>
              </a:solidFill>
              <a:latin typeface="+mj-lt"/>
              <a:ea typeface="+mj-ea"/>
              <a:cs typeface="+mj-cs"/>
            </a:endParaRPr>
          </a:p>
        </p:txBody>
      </p:sp>
      <p:grpSp>
        <p:nvGrpSpPr>
          <p:cNvPr id="2" name="Group 1"/>
          <p:cNvGrpSpPr/>
          <p:nvPr/>
        </p:nvGrpSpPr>
        <p:grpSpPr>
          <a:xfrm>
            <a:off x="2905404" y="954089"/>
            <a:ext cx="8549951" cy="5486400"/>
            <a:chOff x="1070173" y="812121"/>
            <a:chExt cx="8549951" cy="5486400"/>
          </a:xfrm>
        </p:grpSpPr>
        <p:pic>
          <p:nvPicPr>
            <p:cNvPr id="3" name="Picture 2"/>
            <p:cNvPicPr>
              <a:picLocks noChangeAspect="1"/>
            </p:cNvPicPr>
            <p:nvPr/>
          </p:nvPicPr>
          <p:blipFill>
            <a:blip r:embed="rId3"/>
            <a:stretch>
              <a:fillRect/>
            </a:stretch>
          </p:blipFill>
          <p:spPr>
            <a:xfrm>
              <a:off x="2304924" y="812121"/>
              <a:ext cx="7315200" cy="5486400"/>
            </a:xfrm>
            <a:prstGeom prst="rect">
              <a:avLst/>
            </a:prstGeom>
          </p:spPr>
        </p:pic>
        <p:sp>
          <p:nvSpPr>
            <p:cNvPr id="4" name="TextBox 3"/>
            <p:cNvSpPr txBox="1"/>
            <p:nvPr/>
          </p:nvSpPr>
          <p:spPr>
            <a:xfrm>
              <a:off x="1432969" y="2175199"/>
              <a:ext cx="1005840" cy="369332"/>
            </a:xfrm>
            <a:prstGeom prst="rect">
              <a:avLst/>
            </a:prstGeom>
            <a:noFill/>
          </p:spPr>
          <p:txBody>
            <a:bodyPr wrap="square" rtlCol="0">
              <a:spAutoFit/>
            </a:bodyPr>
            <a:lstStyle/>
            <a:p>
              <a:pPr algn="ctr"/>
              <a:r>
                <a:rPr lang="en-US" altLang="zh-CN" dirty="0"/>
                <a:t>Brain</a:t>
              </a:r>
              <a:endParaRPr lang="en-US" altLang="zh-CN" dirty="0"/>
            </a:p>
          </p:txBody>
        </p:sp>
        <p:sp>
          <p:nvSpPr>
            <p:cNvPr id="5" name="TextBox 4"/>
            <p:cNvSpPr txBox="1"/>
            <p:nvPr/>
          </p:nvSpPr>
          <p:spPr>
            <a:xfrm>
              <a:off x="1432969" y="3990454"/>
              <a:ext cx="1005840" cy="369332"/>
            </a:xfrm>
            <a:prstGeom prst="rect">
              <a:avLst/>
            </a:prstGeom>
            <a:noFill/>
          </p:spPr>
          <p:txBody>
            <a:bodyPr wrap="square" rtlCol="0">
              <a:spAutoFit/>
            </a:bodyPr>
            <a:lstStyle/>
            <a:p>
              <a:pPr algn="ctr"/>
              <a:r>
                <a:rPr lang="en-US" altLang="zh-CN" dirty="0"/>
                <a:t>Liver</a:t>
              </a:r>
              <a:endParaRPr lang="en-US" altLang="zh-CN" dirty="0"/>
            </a:p>
          </p:txBody>
        </p:sp>
        <p:sp>
          <p:nvSpPr>
            <p:cNvPr id="6" name="TextBox 5"/>
            <p:cNvSpPr txBox="1"/>
            <p:nvPr/>
          </p:nvSpPr>
          <p:spPr>
            <a:xfrm>
              <a:off x="1432969" y="2780284"/>
              <a:ext cx="1005840" cy="369332"/>
            </a:xfrm>
            <a:prstGeom prst="rect">
              <a:avLst/>
            </a:prstGeom>
            <a:noFill/>
          </p:spPr>
          <p:txBody>
            <a:bodyPr wrap="square" rtlCol="0">
              <a:spAutoFit/>
            </a:bodyPr>
            <a:lstStyle/>
            <a:p>
              <a:pPr algn="ctr"/>
              <a:r>
                <a:rPr lang="en-US" altLang="zh-CN" dirty="0"/>
                <a:t>Heart</a:t>
              </a:r>
              <a:endParaRPr lang="en-US" altLang="zh-CN" dirty="0"/>
            </a:p>
          </p:txBody>
        </p:sp>
        <p:sp>
          <p:nvSpPr>
            <p:cNvPr id="7" name="TextBox 6"/>
            <p:cNvSpPr txBox="1"/>
            <p:nvPr/>
          </p:nvSpPr>
          <p:spPr>
            <a:xfrm>
              <a:off x="1432969" y="3385369"/>
              <a:ext cx="1005840" cy="369332"/>
            </a:xfrm>
            <a:prstGeom prst="rect">
              <a:avLst/>
            </a:prstGeom>
            <a:noFill/>
          </p:spPr>
          <p:txBody>
            <a:bodyPr wrap="square" rtlCol="0">
              <a:spAutoFit/>
            </a:bodyPr>
            <a:lstStyle/>
            <a:p>
              <a:pPr algn="ctr"/>
              <a:r>
                <a:rPr lang="en-US" altLang="zh-CN" dirty="0"/>
                <a:t>Kidney</a:t>
              </a:r>
              <a:endParaRPr lang="en-US" altLang="zh-CN" dirty="0"/>
            </a:p>
          </p:txBody>
        </p:sp>
        <p:sp>
          <p:nvSpPr>
            <p:cNvPr id="8" name="TextBox 7"/>
            <p:cNvSpPr txBox="1"/>
            <p:nvPr/>
          </p:nvSpPr>
          <p:spPr>
            <a:xfrm>
              <a:off x="1432969" y="4595537"/>
              <a:ext cx="1005840" cy="369332"/>
            </a:xfrm>
            <a:prstGeom prst="rect">
              <a:avLst/>
            </a:prstGeom>
            <a:noFill/>
          </p:spPr>
          <p:txBody>
            <a:bodyPr wrap="square" rtlCol="0">
              <a:spAutoFit/>
            </a:bodyPr>
            <a:lstStyle/>
            <a:p>
              <a:pPr algn="ctr"/>
              <a:r>
                <a:rPr lang="en-US" altLang="zh-CN" dirty="0"/>
                <a:t>Lung</a:t>
              </a:r>
              <a:endParaRPr lang="en-US" altLang="zh-CN" dirty="0"/>
            </a:p>
          </p:txBody>
        </p:sp>
        <p:sp>
          <p:nvSpPr>
            <p:cNvPr id="9" name="TextBox 8"/>
            <p:cNvSpPr txBox="1"/>
            <p:nvPr/>
          </p:nvSpPr>
          <p:spPr>
            <a:xfrm rot="16200000">
              <a:off x="254377" y="3370654"/>
              <a:ext cx="2000923" cy="369332"/>
            </a:xfrm>
            <a:prstGeom prst="rect">
              <a:avLst/>
            </a:prstGeom>
            <a:noFill/>
          </p:spPr>
          <p:txBody>
            <a:bodyPr wrap="square" rtlCol="0">
              <a:spAutoFit/>
            </a:bodyPr>
            <a:lstStyle/>
            <a:p>
              <a:pPr algn="ctr"/>
              <a:r>
                <a:rPr lang="en-US" altLang="zh-CN" dirty="0"/>
                <a:t>Mouse Tissues</a:t>
              </a:r>
              <a:endParaRPr lang="en-US" dirty="0"/>
            </a:p>
          </p:txBody>
        </p:sp>
      </p:grpSp>
      <p:sp>
        <p:nvSpPr>
          <p:cNvPr id="10" name="TextBox 9"/>
          <p:cNvSpPr txBox="1"/>
          <p:nvPr/>
        </p:nvSpPr>
        <p:spPr>
          <a:xfrm>
            <a:off x="180377" y="1148418"/>
            <a:ext cx="3402884" cy="646331"/>
          </a:xfrm>
          <a:prstGeom prst="rect">
            <a:avLst/>
          </a:prstGeom>
          <a:noFill/>
        </p:spPr>
        <p:txBody>
          <a:bodyPr wrap="square" rtlCol="0">
            <a:spAutoFit/>
          </a:bodyPr>
          <a:lstStyle/>
          <a:p>
            <a:pPr algn="ctr"/>
            <a:r>
              <a:rPr lang="en-US" altLang="zh-CN" b="1" dirty="0"/>
              <a:t>Protein example:</a:t>
            </a:r>
            <a:endParaRPr lang="en-US" altLang="zh-CN" b="1" dirty="0"/>
          </a:p>
          <a:p>
            <a:pPr algn="ctr"/>
            <a:r>
              <a:rPr lang="en-US" altLang="zh-CN" b="1" dirty="0"/>
              <a:t>Prosaposin (</a:t>
            </a:r>
            <a:r>
              <a:rPr lang="en-US" altLang="zh-CN" b="1" dirty="0" err="1"/>
              <a:t>UniProt</a:t>
            </a:r>
            <a:r>
              <a:rPr lang="en-US" altLang="zh-CN" b="1" dirty="0"/>
              <a:t>: Q61207)</a:t>
            </a:r>
            <a:endParaRPr lang="en-US" altLang="zh-CN" b="1" dirty="0"/>
          </a:p>
        </p:txBody>
      </p:sp>
      <p:sp>
        <p:nvSpPr>
          <p:cNvPr id="11" name="TextBox 10"/>
          <p:cNvSpPr txBox="1"/>
          <p:nvPr/>
        </p:nvSpPr>
        <p:spPr>
          <a:xfrm>
            <a:off x="195099" y="5635035"/>
            <a:ext cx="4078941" cy="923330"/>
          </a:xfrm>
          <a:prstGeom prst="rect">
            <a:avLst/>
          </a:prstGeom>
          <a:solidFill>
            <a:srgbClr val="0070C0"/>
          </a:solidFill>
        </p:spPr>
        <p:txBody>
          <a:bodyPr wrap="square" rtlCol="0">
            <a:spAutoFit/>
          </a:bodyPr>
          <a:lstStyle/>
          <a:p>
            <a:pPr algn="ctr"/>
            <a:r>
              <a:rPr lang="en-US" altLang="zh-CN" b="1">
                <a:solidFill>
                  <a:schemeClr val="bg1"/>
                </a:solidFill>
              </a:rPr>
              <a:t>Quantification with Glyco-Decipher enables abundance analysis</a:t>
            </a:r>
            <a:endParaRPr lang="en-US" altLang="zh-CN" b="1">
              <a:solidFill>
                <a:schemeClr val="bg1"/>
              </a:solidFill>
            </a:endParaRPr>
          </a:p>
          <a:p>
            <a:pPr algn="ctr"/>
            <a:r>
              <a:rPr lang="en-US" altLang="zh-CN" b="1">
                <a:solidFill>
                  <a:schemeClr val="bg1"/>
                </a:solidFill>
              </a:rPr>
              <a:t>at site level</a:t>
            </a:r>
            <a:endParaRPr lang="en-US" altLang="zh-CN" b="1"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973777" y="99475"/>
            <a:ext cx="10244447"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Features of Glyco-Decipher</a:t>
            </a:r>
            <a:endPar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grpSp>
        <p:nvGrpSpPr>
          <p:cNvPr id="27" name="Group 20"/>
          <p:cNvGrpSpPr/>
          <p:nvPr/>
        </p:nvGrpSpPr>
        <p:grpSpPr>
          <a:xfrm>
            <a:off x="694057" y="945263"/>
            <a:ext cx="10803887" cy="5556189"/>
            <a:chOff x="2128572" y="1326279"/>
            <a:chExt cx="8011887" cy="4837853"/>
          </a:xfrm>
        </p:grpSpPr>
        <p:graphicFrame>
          <p:nvGraphicFramePr>
            <p:cNvPr id="28" name="Diagram 3"/>
            <p:cNvGraphicFramePr/>
            <p:nvPr/>
          </p:nvGraphicFramePr>
          <p:xfrm>
            <a:off x="2128572" y="1326279"/>
            <a:ext cx="8011887" cy="483785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30" name="Graphic 13" descr="Laptop with solid fill"/>
            <p:cNvPicPr/>
            <p:nvPr/>
          </p:nvPicPr>
          <p:blipFill>
            <a:blip r:embed="rId6">
              <a:extLst>
                <a:ext uri="{96DAC541-7B7A-43D3-8B79-37D633B846F1}">
                  <asvg:svgBlip xmlns:asvg="http://schemas.microsoft.com/office/drawing/2016/SVG/main" r:embed="rId7"/>
                </a:ext>
              </a:extLst>
            </a:blip>
            <a:stretch>
              <a:fillRect/>
            </a:stretch>
          </p:blipFill>
          <p:spPr>
            <a:xfrm>
              <a:off x="7751688" y="4010200"/>
              <a:ext cx="800900" cy="940371"/>
            </a:xfrm>
            <a:prstGeom prst="rect">
              <a:avLst/>
            </a:prstGeom>
          </p:spPr>
        </p:pic>
        <p:pic>
          <p:nvPicPr>
            <p:cNvPr id="31" name="Graphic 15" descr="Microscope with solid fill"/>
            <p:cNvPicPr/>
            <p:nvPr/>
          </p:nvPicPr>
          <p:blipFill>
            <a:blip r:embed="rId8">
              <a:extLst>
                <a:ext uri="{96DAC541-7B7A-43D3-8B79-37D633B846F1}">
                  <asvg:svgBlip xmlns:asvg="http://schemas.microsoft.com/office/drawing/2016/SVG/main" r:embed="rId9"/>
                </a:ext>
              </a:extLst>
            </a:blip>
            <a:stretch>
              <a:fillRect/>
            </a:stretch>
          </p:blipFill>
          <p:spPr>
            <a:xfrm>
              <a:off x="7751688" y="2580142"/>
              <a:ext cx="800900" cy="940371"/>
            </a:xfrm>
            <a:prstGeom prst="rect">
              <a:avLst/>
            </a:prstGeom>
          </p:spPr>
        </p:pic>
        <p:pic>
          <p:nvPicPr>
            <p:cNvPr id="32" name="Graphic 19" descr="Research with solid fill"/>
            <p:cNvPicPr/>
            <p:nvPr/>
          </p:nvPicPr>
          <p:blipFill>
            <a:blip r:embed="rId10">
              <a:extLst>
                <a:ext uri="{96DAC541-7B7A-43D3-8B79-37D633B846F1}">
                  <asvg:svgBlip xmlns:asvg="http://schemas.microsoft.com/office/drawing/2016/SVG/main" r:embed="rId11"/>
                </a:ext>
              </a:extLst>
            </a:blip>
            <a:stretch>
              <a:fillRect/>
            </a:stretch>
          </p:blipFill>
          <p:spPr>
            <a:xfrm>
              <a:off x="3568530" y="2546792"/>
              <a:ext cx="800900" cy="940371"/>
            </a:xfrm>
            <a:prstGeom prst="rect">
              <a:avLst/>
            </a:prstGeom>
          </p:spPr>
        </p:pic>
      </p:grpSp>
      <p:pic>
        <p:nvPicPr>
          <p:cNvPr id="1026" name="Picture 2" descr="Expansion, image resizing, increasing, maximizing, picture enlarging icon - Download on Iconfinder"/>
          <p:cNvPicPr>
            <a:picLocks noChangeAspect="1" noChangeArrowheads="1"/>
          </p:cNvPicPr>
          <p:nvPr/>
        </p:nvPicPr>
        <p:blipFill>
          <a:blip r:embed="rId12" cstate="print">
            <a:biLevel thresh="75000"/>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743814" y="4100226"/>
            <a:ext cx="864000" cy="86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524000" y="99475"/>
            <a:ext cx="9144000" cy="52322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Outline</a:t>
            </a:r>
            <a:endPar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grpSp>
        <p:nvGrpSpPr>
          <p:cNvPr id="2" name="Group 1"/>
          <p:cNvGrpSpPr/>
          <p:nvPr/>
        </p:nvGrpSpPr>
        <p:grpSpPr>
          <a:xfrm>
            <a:off x="553607" y="1351039"/>
            <a:ext cx="11073937" cy="4360502"/>
            <a:chOff x="553607" y="1351039"/>
            <a:chExt cx="11073937" cy="4360502"/>
          </a:xfrm>
        </p:grpSpPr>
        <p:grpSp>
          <p:nvGrpSpPr>
            <p:cNvPr id="51" name="Group 50"/>
            <p:cNvGrpSpPr/>
            <p:nvPr/>
          </p:nvGrpSpPr>
          <p:grpSpPr>
            <a:xfrm>
              <a:off x="553607" y="1351039"/>
              <a:ext cx="11073937" cy="633948"/>
              <a:chOff x="932016" y="1386668"/>
              <a:chExt cx="11073937" cy="633948"/>
            </a:xfrm>
          </p:grpSpPr>
          <p:grpSp>
            <p:nvGrpSpPr>
              <p:cNvPr id="50" name="Group 49"/>
              <p:cNvGrpSpPr/>
              <p:nvPr/>
            </p:nvGrpSpPr>
            <p:grpSpPr>
              <a:xfrm>
                <a:off x="1830205" y="1386668"/>
                <a:ext cx="10175748" cy="633948"/>
                <a:chOff x="1830205" y="1386668"/>
                <a:chExt cx="10175748" cy="633948"/>
              </a:xfrm>
            </p:grpSpPr>
            <p:sp>
              <p:nvSpPr>
                <p:cNvPr id="15" name="TextBox 127">
                  <a:hlinkClick r:id="" action="ppaction://hlinkshowjump?jump=nextslide"/>
                </p:cNvPr>
                <p:cNvSpPr txBox="1"/>
                <p:nvPr/>
              </p:nvSpPr>
              <p:spPr>
                <a:xfrm>
                  <a:off x="2226732" y="1503599"/>
                  <a:ext cx="9382694" cy="400087"/>
                </a:xfrm>
                <a:prstGeom prst="rect">
                  <a:avLst/>
                </a:prstGeom>
                <a:noFill/>
              </p:spPr>
              <p:txBody>
                <a:bodyPr wrap="square" lIns="91418" tIns="45709" rIns="91418" bIns="45709">
                  <a:spAutoFit/>
                </a:bodyPr>
                <a:lstStyle/>
                <a:p>
                  <a:r>
                    <a:rPr lang="en-US" sz="2000" b="1" dirty="0"/>
                    <a:t>Glyco-Decipher:</a:t>
                  </a:r>
                  <a:r>
                    <a:rPr lang="en-US" sz="2000" dirty="0"/>
                    <a:t> Comprehensive Interpretation of N-Glycopeptide Mass Spectra</a:t>
                  </a:r>
                  <a:endParaRPr lang="en-US" sz="2000" dirty="0"/>
                </a:p>
              </p:txBody>
            </p:sp>
            <p:sp>
              <p:nvSpPr>
                <p:cNvPr id="17" name="平行四边形 52"/>
                <p:cNvSpPr/>
                <p:nvPr/>
              </p:nvSpPr>
              <p:spPr>
                <a:xfrm>
                  <a:off x="1830205" y="1386668"/>
                  <a:ext cx="10175748" cy="633948"/>
                </a:xfrm>
                <a:prstGeom prst="parallelogram">
                  <a:avLst>
                    <a:gd name="adj" fmla="val 53347"/>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Group 48"/>
              <p:cNvGrpSpPr/>
              <p:nvPr/>
            </p:nvGrpSpPr>
            <p:grpSpPr>
              <a:xfrm>
                <a:off x="932016" y="1386668"/>
                <a:ext cx="1052252" cy="633948"/>
                <a:chOff x="932016" y="1386668"/>
                <a:chExt cx="1052252" cy="633948"/>
              </a:xfrm>
            </p:grpSpPr>
            <p:sp>
              <p:nvSpPr>
                <p:cNvPr id="16" name="平行四边形 1"/>
                <p:cNvSpPr/>
                <p:nvPr/>
              </p:nvSpPr>
              <p:spPr>
                <a:xfrm>
                  <a:off x="932016" y="1386668"/>
                  <a:ext cx="1052252" cy="633948"/>
                </a:xfrm>
                <a:prstGeom prst="parallelogram">
                  <a:avLst>
                    <a:gd name="adj" fmla="val 5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2"/>
                <p:cNvSpPr txBox="1"/>
                <p:nvPr/>
              </p:nvSpPr>
              <p:spPr>
                <a:xfrm>
                  <a:off x="1157330" y="1472810"/>
                  <a:ext cx="672875"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52" name="Group 51"/>
            <p:cNvGrpSpPr/>
            <p:nvPr/>
          </p:nvGrpSpPr>
          <p:grpSpPr>
            <a:xfrm>
              <a:off x="553607" y="2593224"/>
              <a:ext cx="11073937" cy="633948"/>
              <a:chOff x="932016" y="1386668"/>
              <a:chExt cx="11073937" cy="633948"/>
            </a:xfrm>
          </p:grpSpPr>
          <p:grpSp>
            <p:nvGrpSpPr>
              <p:cNvPr id="53" name="Group 52"/>
              <p:cNvGrpSpPr/>
              <p:nvPr/>
            </p:nvGrpSpPr>
            <p:grpSpPr>
              <a:xfrm>
                <a:off x="1830205" y="1386668"/>
                <a:ext cx="10175748" cy="633948"/>
                <a:chOff x="1830205" y="1386668"/>
                <a:chExt cx="10175748" cy="633948"/>
              </a:xfrm>
            </p:grpSpPr>
            <p:sp>
              <p:nvSpPr>
                <p:cNvPr id="57" name="TextBox 127">
                  <a:hlinkClick r:id="" action="ppaction://hlinkshowjump?jump=nextslide"/>
                </p:cNvPr>
                <p:cNvSpPr txBox="1"/>
                <p:nvPr/>
              </p:nvSpPr>
              <p:spPr>
                <a:xfrm>
                  <a:off x="2226732" y="1503599"/>
                  <a:ext cx="9382694" cy="400087"/>
                </a:xfrm>
                <a:prstGeom prst="rect">
                  <a:avLst/>
                </a:prstGeom>
                <a:noFill/>
              </p:spPr>
              <p:txBody>
                <a:bodyPr wrap="square" lIns="91418" tIns="45709" rIns="91418" bIns="45709">
                  <a:spAutoFit/>
                </a:bodyPr>
                <a:lstStyle/>
                <a:p>
                  <a:r>
                    <a:rPr lang="en-US" sz="2000" b="1" dirty="0"/>
                    <a:t>GP-Plotter:</a:t>
                  </a:r>
                  <a:r>
                    <a:rPr lang="en-US" sz="2000" dirty="0"/>
                    <a:t> Flexible Visualization of Glycoproteomics Mass Spectrometry Data</a:t>
                  </a:r>
                  <a:endParaRPr lang="en-US" sz="2000" dirty="0"/>
                </a:p>
              </p:txBody>
            </p:sp>
            <p:sp>
              <p:nvSpPr>
                <p:cNvPr id="58" name="平行四边形 52"/>
                <p:cNvSpPr/>
                <p:nvPr/>
              </p:nvSpPr>
              <p:spPr>
                <a:xfrm>
                  <a:off x="1830205" y="1386668"/>
                  <a:ext cx="10175748" cy="633948"/>
                </a:xfrm>
                <a:prstGeom prst="parallelogram">
                  <a:avLst>
                    <a:gd name="adj" fmla="val 53347"/>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Group 53"/>
              <p:cNvGrpSpPr/>
              <p:nvPr/>
            </p:nvGrpSpPr>
            <p:grpSpPr>
              <a:xfrm>
                <a:off x="932016" y="1386668"/>
                <a:ext cx="1052252" cy="633948"/>
                <a:chOff x="932016" y="1386668"/>
                <a:chExt cx="1052252" cy="633948"/>
              </a:xfrm>
            </p:grpSpPr>
            <p:sp>
              <p:nvSpPr>
                <p:cNvPr id="55" name="平行四边形 1"/>
                <p:cNvSpPr/>
                <p:nvPr/>
              </p:nvSpPr>
              <p:spPr>
                <a:xfrm>
                  <a:off x="932016" y="1386668"/>
                  <a:ext cx="1052252" cy="633948"/>
                </a:xfrm>
                <a:prstGeom prst="parallelogram">
                  <a:avLst>
                    <a:gd name="adj" fmla="val 5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2"/>
                <p:cNvSpPr txBox="1"/>
                <p:nvPr/>
              </p:nvSpPr>
              <p:spPr>
                <a:xfrm>
                  <a:off x="1157330" y="1472810"/>
                  <a:ext cx="562975"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59" name="Group 58"/>
            <p:cNvGrpSpPr/>
            <p:nvPr/>
          </p:nvGrpSpPr>
          <p:grpSpPr>
            <a:xfrm>
              <a:off x="553607" y="3835409"/>
              <a:ext cx="11073937" cy="633948"/>
              <a:chOff x="932016" y="1386668"/>
              <a:chExt cx="11073937" cy="633948"/>
            </a:xfrm>
          </p:grpSpPr>
          <p:grpSp>
            <p:nvGrpSpPr>
              <p:cNvPr id="60" name="Group 59"/>
              <p:cNvGrpSpPr/>
              <p:nvPr/>
            </p:nvGrpSpPr>
            <p:grpSpPr>
              <a:xfrm>
                <a:off x="1830205" y="1386668"/>
                <a:ext cx="10175748" cy="633948"/>
                <a:chOff x="1830205" y="1386668"/>
                <a:chExt cx="10175748" cy="633948"/>
              </a:xfrm>
            </p:grpSpPr>
            <p:sp>
              <p:nvSpPr>
                <p:cNvPr id="10240" name="TextBox 127">
                  <a:hlinkClick r:id="" action="ppaction://hlinkshowjump?jump=nextslide"/>
                </p:cNvPr>
                <p:cNvSpPr txBox="1"/>
                <p:nvPr/>
              </p:nvSpPr>
              <p:spPr>
                <a:xfrm>
                  <a:off x="2226732" y="1503599"/>
                  <a:ext cx="9382694" cy="400087"/>
                </a:xfrm>
                <a:prstGeom prst="rect">
                  <a:avLst/>
                </a:prstGeom>
                <a:noFill/>
              </p:spPr>
              <p:txBody>
                <a:bodyPr wrap="square" lIns="91418" tIns="45709" rIns="91418" bIns="45709">
                  <a:spAutoFit/>
                </a:bodyPr>
                <a:lstStyle/>
                <a:p>
                  <a:r>
                    <a:rPr lang="en-US" sz="2000" b="1" dirty="0"/>
                    <a:t>MS-Decipher:</a:t>
                  </a:r>
                  <a:r>
                    <a:rPr lang="en-US" sz="2000" dirty="0"/>
                    <a:t> Novel Strategy for Identification of O-Glycopeptide</a:t>
                  </a:r>
                  <a:endParaRPr lang="en-US" sz="2000" dirty="0"/>
                </a:p>
              </p:txBody>
            </p:sp>
            <p:sp>
              <p:nvSpPr>
                <p:cNvPr id="10241" name="平行四边形 52"/>
                <p:cNvSpPr/>
                <p:nvPr/>
              </p:nvSpPr>
              <p:spPr>
                <a:xfrm>
                  <a:off x="1830205" y="1386668"/>
                  <a:ext cx="10175748" cy="633948"/>
                </a:xfrm>
                <a:prstGeom prst="parallelogram">
                  <a:avLst>
                    <a:gd name="adj" fmla="val 53347"/>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Group 60"/>
              <p:cNvGrpSpPr/>
              <p:nvPr/>
            </p:nvGrpSpPr>
            <p:grpSpPr>
              <a:xfrm>
                <a:off x="932016" y="1386668"/>
                <a:ext cx="1052252" cy="633948"/>
                <a:chOff x="932016" y="1386668"/>
                <a:chExt cx="1052252" cy="633948"/>
              </a:xfrm>
            </p:grpSpPr>
            <p:sp>
              <p:nvSpPr>
                <p:cNvPr id="62" name="平行四边形 1"/>
                <p:cNvSpPr/>
                <p:nvPr/>
              </p:nvSpPr>
              <p:spPr>
                <a:xfrm>
                  <a:off x="932016" y="1386668"/>
                  <a:ext cx="1052252" cy="633948"/>
                </a:xfrm>
                <a:prstGeom prst="parallelogram">
                  <a:avLst>
                    <a:gd name="adj" fmla="val 5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2"/>
                <p:cNvSpPr txBox="1"/>
                <p:nvPr/>
              </p:nvSpPr>
              <p:spPr>
                <a:xfrm>
                  <a:off x="1157330" y="1472810"/>
                  <a:ext cx="562975"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03</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10244" name="Group 10243"/>
            <p:cNvGrpSpPr/>
            <p:nvPr/>
          </p:nvGrpSpPr>
          <p:grpSpPr>
            <a:xfrm>
              <a:off x="553607" y="5077593"/>
              <a:ext cx="11073937" cy="633948"/>
              <a:chOff x="932016" y="1386668"/>
              <a:chExt cx="11073937" cy="633948"/>
            </a:xfrm>
          </p:grpSpPr>
          <p:grpSp>
            <p:nvGrpSpPr>
              <p:cNvPr id="10245" name="Group 10244"/>
              <p:cNvGrpSpPr/>
              <p:nvPr/>
            </p:nvGrpSpPr>
            <p:grpSpPr>
              <a:xfrm>
                <a:off x="1830205" y="1386668"/>
                <a:ext cx="10175748" cy="633948"/>
                <a:chOff x="1830205" y="1386668"/>
                <a:chExt cx="10175748" cy="633948"/>
              </a:xfrm>
            </p:grpSpPr>
            <p:sp>
              <p:nvSpPr>
                <p:cNvPr id="10249" name="TextBox 127">
                  <a:hlinkClick r:id="" action="ppaction://hlinkshowjump?jump=nextslide"/>
                </p:cNvPr>
                <p:cNvSpPr txBox="1"/>
                <p:nvPr/>
              </p:nvSpPr>
              <p:spPr>
                <a:xfrm>
                  <a:off x="2226732" y="1503599"/>
                  <a:ext cx="9382694" cy="400087"/>
                </a:xfrm>
                <a:prstGeom prst="rect">
                  <a:avLst/>
                </a:prstGeom>
                <a:noFill/>
              </p:spPr>
              <p:txBody>
                <a:bodyPr wrap="square" lIns="91418" tIns="45709" rIns="91418" bIns="45709">
                  <a:spAutoFit/>
                </a:bodyPr>
                <a:lstStyle/>
                <a:p>
                  <a:r>
                    <a:rPr lang="en-US" sz="2000" b="1" dirty="0"/>
                    <a:t>Glyco-Decipher 2.0:</a:t>
                  </a:r>
                  <a:r>
                    <a:rPr lang="en-US" sz="2000" dirty="0"/>
                    <a:t> Towards Simultaneous </a:t>
                  </a:r>
                  <a:r>
                    <a:rPr lang="en-US" altLang="zh-CN" sz="2000" dirty="0"/>
                    <a:t>Analysis of O-/N-Glycopeptides</a:t>
                  </a:r>
                  <a:endParaRPr lang="en-US" sz="2000" dirty="0"/>
                </a:p>
              </p:txBody>
            </p:sp>
            <p:sp>
              <p:nvSpPr>
                <p:cNvPr id="10250" name="平行四边形 52"/>
                <p:cNvSpPr/>
                <p:nvPr/>
              </p:nvSpPr>
              <p:spPr>
                <a:xfrm>
                  <a:off x="1830205" y="1386668"/>
                  <a:ext cx="10175748" cy="633948"/>
                </a:xfrm>
                <a:prstGeom prst="parallelogram">
                  <a:avLst>
                    <a:gd name="adj" fmla="val 53347"/>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246" name="Group 10245"/>
              <p:cNvGrpSpPr/>
              <p:nvPr/>
            </p:nvGrpSpPr>
            <p:grpSpPr>
              <a:xfrm>
                <a:off x="932016" y="1386668"/>
                <a:ext cx="1052252" cy="633948"/>
                <a:chOff x="932016" y="1386668"/>
                <a:chExt cx="1052252" cy="633948"/>
              </a:xfrm>
            </p:grpSpPr>
            <p:sp>
              <p:nvSpPr>
                <p:cNvPr id="10247" name="平行四边形 1"/>
                <p:cNvSpPr/>
                <p:nvPr/>
              </p:nvSpPr>
              <p:spPr>
                <a:xfrm>
                  <a:off x="932016" y="1386668"/>
                  <a:ext cx="1052252" cy="633948"/>
                </a:xfrm>
                <a:prstGeom prst="parallelogram">
                  <a:avLst>
                    <a:gd name="adj" fmla="val 5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48" name="文本框 2"/>
                <p:cNvSpPr txBox="1"/>
                <p:nvPr/>
              </p:nvSpPr>
              <p:spPr>
                <a:xfrm>
                  <a:off x="1157330" y="1472810"/>
                  <a:ext cx="562975"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grpSp>
      <p:sp>
        <p:nvSpPr>
          <p:cNvPr id="3" name="圆角矩形 5"/>
          <p:cNvSpPr/>
          <p:nvPr/>
        </p:nvSpPr>
        <p:spPr>
          <a:xfrm>
            <a:off x="394855" y="3630829"/>
            <a:ext cx="11402290" cy="2508714"/>
          </a:xfrm>
          <a:prstGeom prst="roundRect">
            <a:avLst>
              <a:gd name="adj" fmla="val 916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圆角矩形 5"/>
          <p:cNvSpPr/>
          <p:nvPr/>
        </p:nvSpPr>
        <p:spPr>
          <a:xfrm>
            <a:off x="394855" y="923641"/>
            <a:ext cx="11402290" cy="1178278"/>
          </a:xfrm>
          <a:prstGeom prst="roundRect">
            <a:avLst>
              <a:gd name="adj" fmla="val 916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259755" y="2170630"/>
            <a:ext cx="4139076" cy="3192293"/>
          </a:xfrm>
          <a:prstGeom prst="rect">
            <a:avLst/>
          </a:prstGeom>
        </p:spPr>
      </p:pic>
      <p:pic>
        <p:nvPicPr>
          <p:cNvPr id="5" name="图片 4"/>
          <p:cNvPicPr>
            <a:picLocks noChangeAspect="1"/>
          </p:cNvPicPr>
          <p:nvPr/>
        </p:nvPicPr>
        <p:blipFill>
          <a:blip r:embed="rId2"/>
          <a:stretch>
            <a:fillRect/>
          </a:stretch>
        </p:blipFill>
        <p:spPr>
          <a:xfrm>
            <a:off x="6595969" y="287864"/>
            <a:ext cx="5227114" cy="3337796"/>
          </a:xfrm>
          <a:prstGeom prst="rect">
            <a:avLst/>
          </a:prstGeom>
          <a:ln w="9525"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7" name="文本框 6"/>
          <p:cNvSpPr txBox="1"/>
          <p:nvPr/>
        </p:nvSpPr>
        <p:spPr>
          <a:xfrm>
            <a:off x="8893029" y="915262"/>
            <a:ext cx="2779052" cy="246221"/>
          </a:xfrm>
          <a:prstGeom prst="rect">
            <a:avLst/>
          </a:prstGeom>
          <a:noFill/>
        </p:spPr>
        <p:txBody>
          <a:bodyPr wrap="square">
            <a:spAutoFit/>
          </a:bodyPr>
          <a:lstStyle/>
          <a:p>
            <a:r>
              <a:rPr lang="fr-FR" altLang="zh-CN" sz="1000" b="1" dirty="0">
                <a:solidFill>
                  <a:srgbClr val="231F20"/>
                </a:solidFill>
                <a:effectLst/>
                <a:latin typeface="+mj-lt"/>
              </a:rPr>
              <a:t>Larsen et al., </a:t>
            </a:r>
            <a:r>
              <a:rPr lang="fr-FR" altLang="zh-CN" sz="1000" b="1" i="1" dirty="0">
                <a:solidFill>
                  <a:srgbClr val="0000FF"/>
                </a:solidFill>
                <a:effectLst/>
                <a:latin typeface="+mj-lt"/>
              </a:rPr>
              <a:t>Science</a:t>
            </a:r>
            <a:r>
              <a:rPr lang="fr-FR" altLang="zh-CN" sz="1000" b="1" dirty="0">
                <a:solidFill>
                  <a:srgbClr val="231F20"/>
                </a:solidFill>
                <a:effectLst/>
                <a:latin typeface="+mj-lt"/>
              </a:rPr>
              <a:t> 371, eabc8378 (2021)</a:t>
            </a:r>
            <a:endParaRPr lang="zh-CN" altLang="en-US" sz="2400" b="1" dirty="0">
              <a:latin typeface="+mj-lt"/>
            </a:endParaRPr>
          </a:p>
        </p:txBody>
      </p:sp>
      <p:pic>
        <p:nvPicPr>
          <p:cNvPr id="9" name="图片 8"/>
          <p:cNvPicPr>
            <a:picLocks noChangeAspect="1"/>
          </p:cNvPicPr>
          <p:nvPr/>
        </p:nvPicPr>
        <p:blipFill>
          <a:blip r:embed="rId3"/>
          <a:stretch>
            <a:fillRect/>
          </a:stretch>
        </p:blipFill>
        <p:spPr>
          <a:xfrm>
            <a:off x="6598385" y="3890368"/>
            <a:ext cx="5224698" cy="1786802"/>
          </a:xfrm>
          <a:prstGeom prst="rect">
            <a:avLst/>
          </a:prstGeom>
          <a:ln w="9525"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1" name="文本框 10"/>
          <p:cNvSpPr txBox="1"/>
          <p:nvPr/>
        </p:nvSpPr>
        <p:spPr>
          <a:xfrm>
            <a:off x="8156274" y="4264976"/>
            <a:ext cx="6097424" cy="246221"/>
          </a:xfrm>
          <a:prstGeom prst="rect">
            <a:avLst/>
          </a:prstGeom>
          <a:noFill/>
        </p:spPr>
        <p:txBody>
          <a:bodyPr wrap="square">
            <a:spAutoFit/>
          </a:bodyPr>
          <a:lstStyle>
            <a:defPPr>
              <a:defRPr lang="en-US"/>
            </a:defPPr>
            <a:lvl1pPr>
              <a:defRPr sz="1000" b="1">
                <a:solidFill>
                  <a:srgbClr val="231F20"/>
                </a:solidFill>
                <a:effectLst/>
                <a:latin typeface="+mj-lt"/>
              </a:defRPr>
            </a:lvl1pPr>
          </a:lstStyle>
          <a:p>
            <a:r>
              <a:rPr lang="fr-FR" altLang="zh-CN" dirty="0"/>
              <a:t>Bournazos et al., </a:t>
            </a:r>
            <a:r>
              <a:rPr lang="fr-FR" altLang="zh-CN" i="1" dirty="0">
                <a:solidFill>
                  <a:srgbClr val="0000FF"/>
                </a:solidFill>
              </a:rPr>
              <a:t>Science </a:t>
            </a:r>
            <a:r>
              <a:rPr lang="fr-FR" altLang="zh-CN" dirty="0"/>
              <a:t>372, 1102–1105 (2021)</a:t>
            </a:r>
            <a:endParaRPr lang="zh-CN" altLang="en-US" dirty="0"/>
          </a:p>
        </p:txBody>
      </p:sp>
      <p:sp>
        <p:nvSpPr>
          <p:cNvPr id="13" name="文本框 12"/>
          <p:cNvSpPr txBox="1"/>
          <p:nvPr/>
        </p:nvSpPr>
        <p:spPr>
          <a:xfrm>
            <a:off x="723964" y="5435570"/>
            <a:ext cx="5020654" cy="923330"/>
          </a:xfrm>
          <a:prstGeom prst="rect">
            <a:avLst/>
          </a:prstGeom>
          <a:noFill/>
        </p:spPr>
        <p:txBody>
          <a:bodyPr wrap="square">
            <a:spAutoFit/>
          </a:bodyPr>
          <a:lstStyle/>
          <a:p>
            <a:r>
              <a:rPr lang="zh-CN" altLang="en-US" dirty="0">
                <a:latin typeface="黑体" panose="02010609060101010101" pitchFamily="2" charset="-122"/>
                <a:ea typeface="黑体" panose="02010609060101010101" pitchFamily="2" charset="-122"/>
              </a:rPr>
              <a:t>非岩藻糖修饰的</a:t>
            </a:r>
            <a:r>
              <a:rPr lang="en-US" altLang="zh-CN" dirty="0">
                <a:latin typeface="黑体" panose="02010609060101010101" pitchFamily="2" charset="-122"/>
                <a:ea typeface="黑体" panose="02010609060101010101" pitchFamily="2" charset="-122"/>
              </a:rPr>
              <a:t>IgG</a:t>
            </a:r>
            <a:r>
              <a:rPr lang="zh-CN" altLang="en-US" dirty="0">
                <a:latin typeface="黑体" panose="02010609060101010101" pitchFamily="2" charset="-122"/>
                <a:ea typeface="黑体" panose="02010609060101010101" pitchFamily="2" charset="-122"/>
              </a:rPr>
              <a:t>抗体会引起更强的免疫反应，进而触发炎症风暴和急性呼吸窘迫综合征，并最终导致</a:t>
            </a:r>
            <a:r>
              <a:rPr lang="en-US" altLang="zh-CN" dirty="0">
                <a:latin typeface="黑体" panose="02010609060101010101" pitchFamily="2" charset="-122"/>
                <a:ea typeface="黑体" panose="02010609060101010101" pitchFamily="2" charset="-122"/>
              </a:rPr>
              <a:t>COVID-19</a:t>
            </a:r>
            <a:r>
              <a:rPr lang="zh-CN" altLang="en-US" dirty="0">
                <a:latin typeface="黑体" panose="02010609060101010101" pitchFamily="2" charset="-122"/>
                <a:ea typeface="黑体" panose="02010609060101010101" pitchFamily="2" charset="-122"/>
              </a:rPr>
              <a:t>重症的产生</a:t>
            </a:r>
            <a:endParaRPr lang="zh-CN" altLang="en-US" dirty="0">
              <a:latin typeface="黑体" panose="02010609060101010101" pitchFamily="2" charset="-122"/>
              <a:ea typeface="黑体" panose="02010609060101010101" pitchFamily="2" charset="-122"/>
            </a:endParaRPr>
          </a:p>
        </p:txBody>
      </p:sp>
      <p:graphicFrame>
        <p:nvGraphicFramePr>
          <p:cNvPr id="16" name="对象 15"/>
          <p:cNvGraphicFramePr>
            <a:graphicFrameLocks noChangeAspect="1"/>
          </p:cNvGraphicFramePr>
          <p:nvPr/>
        </p:nvGraphicFramePr>
        <p:xfrm>
          <a:off x="940037" y="0"/>
          <a:ext cx="4732907" cy="1545439"/>
        </p:xfrm>
        <a:graphic>
          <a:graphicData uri="http://schemas.openxmlformats.org/presentationml/2006/ole">
            <mc:AlternateContent xmlns:mc="http://schemas.openxmlformats.org/markup-compatibility/2006">
              <mc:Choice xmlns:v="urn:schemas-microsoft-com:vml" Requires="v">
                <p:oleObj spid="_x0000_s2079" name="BMP 图像" r:id="rId4" imgW="8867775" imgH="2895600" progId="Paint.Picture">
                  <p:embed/>
                </p:oleObj>
              </mc:Choice>
              <mc:Fallback>
                <p:oleObj name="BMP 图像" r:id="rId4" imgW="8867775" imgH="2895600" progId="Paint.Picture">
                  <p:embed/>
                  <p:pic>
                    <p:nvPicPr>
                      <p:cNvPr id="0" name="图片 2078"/>
                      <p:cNvPicPr/>
                      <p:nvPr/>
                    </p:nvPicPr>
                    <p:blipFill>
                      <a:blip r:embed="rId5"/>
                      <a:stretch>
                        <a:fillRect/>
                      </a:stretch>
                    </p:blipFill>
                    <p:spPr>
                      <a:xfrm>
                        <a:off x="940037" y="0"/>
                        <a:ext cx="4732907" cy="1545439"/>
                      </a:xfrm>
                      <a:prstGeom prst="rect">
                        <a:avLst/>
                      </a:prstGeom>
                    </p:spPr>
                  </p:pic>
                </p:oleObj>
              </mc:Fallback>
            </mc:AlternateContent>
          </a:graphicData>
        </a:graphic>
      </p:graphicFrame>
      <p:sp>
        <p:nvSpPr>
          <p:cNvPr id="18" name="文本框 17"/>
          <p:cNvSpPr txBox="1"/>
          <p:nvPr/>
        </p:nvSpPr>
        <p:spPr>
          <a:xfrm>
            <a:off x="6595969" y="5728612"/>
            <a:ext cx="5410872" cy="646331"/>
          </a:xfrm>
          <a:prstGeom prst="rect">
            <a:avLst/>
          </a:prstGeom>
          <a:noFill/>
        </p:spPr>
        <p:txBody>
          <a:bodyPr wrap="square">
            <a:spAutoFit/>
          </a:bodyPr>
          <a:lstStyle/>
          <a:p>
            <a:r>
              <a:rPr lang="zh-CN" altLang="en-US" dirty="0">
                <a:latin typeface="黑体" panose="02010609060101010101" pitchFamily="2" charset="-122"/>
                <a:ea typeface="黑体" panose="02010609060101010101" pitchFamily="2" charset="-122"/>
              </a:rPr>
              <a:t>甜蜜的诱饵：糖基化修饰的抗体竟是病毒入侵的“帮凶”</a:t>
            </a:r>
            <a:endParaRPr lang="zh-CN" altLang="en-US" dirty="0">
              <a:latin typeface="黑体" panose="02010609060101010101" pitchFamily="2" charset="-122"/>
              <a:ea typeface="黑体" panose="0201060906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524000" y="99475"/>
            <a:ext cx="9144000" cy="39878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lgn="ctr" eaLnBrk="1" hangingPunct="1">
              <a:spcBef>
                <a:spcPct val="50000"/>
              </a:spcBef>
              <a:buClrTx/>
              <a:buSzTx/>
              <a:buNone/>
            </a:pPr>
            <a:r>
              <a:rPr lang="en-US" altLang="zh-CN" sz="2000" b="1" dirty="0">
                <a:solidFill>
                  <a:srgbClr val="000099"/>
                </a:solidFill>
                <a:latin typeface="+mj-lt"/>
                <a:ea typeface="+mj-ea"/>
                <a:cs typeface="+mj-cs"/>
              </a:rPr>
              <a:t>Inflexible Spectral Visualization of Existing Software</a:t>
            </a:r>
            <a:endParaRPr lang="en-US" altLang="zh-CN" sz="2000" b="1" dirty="0">
              <a:solidFill>
                <a:srgbClr val="000099"/>
              </a:solidFill>
              <a:latin typeface="+mj-lt"/>
              <a:ea typeface="+mj-ea"/>
              <a:cs typeface="+mj-cs"/>
            </a:endParaRPr>
          </a:p>
        </p:txBody>
      </p:sp>
      <p:grpSp>
        <p:nvGrpSpPr>
          <p:cNvPr id="8" name="Group 7"/>
          <p:cNvGrpSpPr/>
          <p:nvPr/>
        </p:nvGrpSpPr>
        <p:grpSpPr>
          <a:xfrm>
            <a:off x="333988" y="1062167"/>
            <a:ext cx="5486400" cy="5624655"/>
            <a:chOff x="333988" y="1062167"/>
            <a:chExt cx="5486400" cy="5624655"/>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33988" y="3257822"/>
              <a:ext cx="5486400" cy="342900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88" y="1062167"/>
              <a:ext cx="5486400" cy="2055165"/>
            </a:xfrm>
            <a:prstGeom prst="rect">
              <a:avLst/>
            </a:prstGeom>
          </p:spPr>
        </p:pic>
      </p:grpSp>
      <p:sp>
        <p:nvSpPr>
          <p:cNvPr id="7" name="TextBox 6"/>
          <p:cNvSpPr txBox="1"/>
          <p:nvPr/>
        </p:nvSpPr>
        <p:spPr>
          <a:xfrm>
            <a:off x="3894606" y="1062167"/>
            <a:ext cx="1828800" cy="369332"/>
          </a:xfrm>
          <a:prstGeom prst="rect">
            <a:avLst/>
          </a:prstGeom>
          <a:solidFill>
            <a:srgbClr val="0070C0"/>
          </a:solidFill>
        </p:spPr>
        <p:txBody>
          <a:bodyPr wrap="square" rtlCol="0">
            <a:spAutoFit/>
          </a:bodyPr>
          <a:lstStyle/>
          <a:p>
            <a:pPr algn="ctr"/>
            <a:r>
              <a:rPr lang="en-US" altLang="zh-CN" b="1" dirty="0" err="1">
                <a:solidFill>
                  <a:schemeClr val="bg1"/>
                </a:solidFill>
              </a:rPr>
              <a:t>Byonic</a:t>
            </a:r>
            <a:endParaRPr lang="en-US" b="1" dirty="0">
              <a:solidFill>
                <a:schemeClr val="bg1"/>
              </a:solidFill>
            </a:endParaRPr>
          </a:p>
        </p:txBody>
      </p:sp>
      <p:sp>
        <p:nvSpPr>
          <p:cNvPr id="9" name="TextBox 8"/>
          <p:cNvSpPr txBox="1"/>
          <p:nvPr/>
        </p:nvSpPr>
        <p:spPr>
          <a:xfrm>
            <a:off x="3894606" y="3429000"/>
            <a:ext cx="1828800" cy="369332"/>
          </a:xfrm>
          <a:prstGeom prst="rect">
            <a:avLst/>
          </a:prstGeom>
          <a:solidFill>
            <a:srgbClr val="0070C0"/>
          </a:solidFill>
        </p:spPr>
        <p:txBody>
          <a:bodyPr wrap="square" rtlCol="0">
            <a:spAutoFit/>
          </a:bodyPr>
          <a:lstStyle/>
          <a:p>
            <a:pPr algn="ctr"/>
            <a:r>
              <a:rPr lang="en-US" altLang="zh-CN" b="1" dirty="0" err="1">
                <a:solidFill>
                  <a:schemeClr val="bg1"/>
                </a:solidFill>
              </a:rPr>
              <a:t>pGlyco</a:t>
            </a:r>
            <a:endParaRPr lang="en-US" b="1" dirty="0">
              <a:solidFill>
                <a:schemeClr val="bg1"/>
              </a:solidFill>
            </a:endParaRPr>
          </a:p>
        </p:txBody>
      </p:sp>
      <p:sp>
        <p:nvSpPr>
          <p:cNvPr id="11" name="TextBox 10"/>
          <p:cNvSpPr txBox="1"/>
          <p:nvPr/>
        </p:nvSpPr>
        <p:spPr>
          <a:xfrm>
            <a:off x="6371590" y="1010285"/>
            <a:ext cx="4234815" cy="368300"/>
          </a:xfrm>
          <a:prstGeom prst="rect">
            <a:avLst/>
          </a:prstGeom>
          <a:noFill/>
        </p:spPr>
        <p:txBody>
          <a:bodyPr wrap="square">
            <a:spAutoFit/>
          </a:bodyPr>
          <a:lstStyle/>
          <a:p>
            <a:r>
              <a:rPr lang="en-US" sz="1800" b="1" kern="1200" dirty="0">
                <a:solidFill>
                  <a:srgbClr val="FF0000"/>
                </a:solidFill>
                <a:effectLst/>
                <a:latin typeface="+mj-ea"/>
                <a:ea typeface="+mj-ea"/>
                <a:cs typeface="+mn-cs"/>
              </a:rPr>
              <a:t>✖ </a:t>
            </a:r>
            <a:r>
              <a:rPr lang="en-US" sz="1800" b="1" dirty="0">
                <a:solidFill>
                  <a:srgbClr val="FF0000"/>
                </a:solidFill>
              </a:rPr>
              <a:t>Pixel-based image output</a:t>
            </a:r>
            <a:endParaRPr lang="en-US" sz="1800" b="1" dirty="0">
              <a:solidFill>
                <a:srgbClr val="FF0000"/>
              </a:solidFill>
            </a:endParaRPr>
          </a:p>
        </p:txBody>
      </p:sp>
      <p:sp>
        <p:nvSpPr>
          <p:cNvPr id="13" name="TextBox 12"/>
          <p:cNvSpPr txBox="1"/>
          <p:nvPr/>
        </p:nvSpPr>
        <p:spPr>
          <a:xfrm>
            <a:off x="6371590" y="1632585"/>
            <a:ext cx="4083685" cy="368300"/>
          </a:xfrm>
          <a:prstGeom prst="rect">
            <a:avLst/>
          </a:prstGeom>
          <a:noFill/>
        </p:spPr>
        <p:txBody>
          <a:bodyPr wrap="square">
            <a:spAutoFit/>
          </a:bodyPr>
          <a:lstStyle/>
          <a:p>
            <a:r>
              <a:rPr lang="en-US" sz="1800" b="1" kern="1200" dirty="0">
                <a:solidFill>
                  <a:srgbClr val="FF0000"/>
                </a:solidFill>
                <a:effectLst/>
                <a:latin typeface="+mj-ea"/>
                <a:ea typeface="+mj-ea"/>
                <a:cs typeface="+mn-cs"/>
              </a:rPr>
              <a:t>✖ </a:t>
            </a:r>
            <a:r>
              <a:rPr lang="en-US" sz="1800" b="1" kern="1200" dirty="0">
                <a:solidFill>
                  <a:srgbClr val="FF0000"/>
                </a:solidFill>
                <a:cs typeface="+mn-cs"/>
              </a:rPr>
              <a:t>Lack </a:t>
            </a:r>
            <a:r>
              <a:rPr lang="en-US" sz="1800" b="1" dirty="0">
                <a:solidFill>
                  <a:srgbClr val="FF0000"/>
                </a:solidFill>
              </a:rPr>
              <a:t>User customization</a:t>
            </a:r>
            <a:endParaRPr lang="en-US" sz="1800" b="1" dirty="0">
              <a:solidFill>
                <a:srgbClr val="FF0000"/>
              </a:solidFill>
            </a:endParaRPr>
          </a:p>
        </p:txBody>
      </p:sp>
      <p:sp>
        <p:nvSpPr>
          <p:cNvPr id="15" name="TextBox 14"/>
          <p:cNvSpPr txBox="1"/>
          <p:nvPr/>
        </p:nvSpPr>
        <p:spPr>
          <a:xfrm>
            <a:off x="6371590" y="2254885"/>
            <a:ext cx="5709285" cy="368300"/>
          </a:xfrm>
          <a:prstGeom prst="rect">
            <a:avLst/>
          </a:prstGeom>
          <a:noFill/>
        </p:spPr>
        <p:txBody>
          <a:bodyPr wrap="square">
            <a:spAutoFit/>
          </a:bodyPr>
          <a:lstStyle/>
          <a:p>
            <a:r>
              <a:rPr lang="en-US" sz="1800" b="1" kern="1200" dirty="0">
                <a:solidFill>
                  <a:srgbClr val="FF0000"/>
                </a:solidFill>
                <a:effectLst/>
                <a:latin typeface="+mj-ea"/>
                <a:ea typeface="+mj-ea"/>
                <a:cs typeface="+mn-cs"/>
              </a:rPr>
              <a:t>✖ </a:t>
            </a:r>
            <a:r>
              <a:rPr lang="en-US" altLang="zh-CN" sz="1800" b="1" dirty="0">
                <a:solidFill>
                  <a:srgbClr val="FF0000"/>
                </a:solidFill>
              </a:rPr>
              <a:t>Missed Y ion annotation</a:t>
            </a:r>
            <a:r>
              <a:rPr lang="en-US" altLang="zh-CN" b="1" dirty="0">
                <a:solidFill>
                  <a:srgbClr val="FF0000"/>
                </a:solidFill>
              </a:rPr>
              <a:t> for </a:t>
            </a:r>
            <a:r>
              <a:rPr lang="en-US" altLang="zh-CN" sz="1800" b="1" dirty="0">
                <a:solidFill>
                  <a:srgbClr val="FF0000"/>
                </a:solidFill>
              </a:rPr>
              <a:t>complex glycans</a:t>
            </a:r>
            <a:endParaRPr lang="en-US" sz="1800" b="1" dirty="0">
              <a:solidFill>
                <a:srgbClr val="FF0000"/>
              </a:solidFill>
            </a:endParaRPr>
          </a:p>
        </p:txBody>
      </p:sp>
      <p:sp>
        <p:nvSpPr>
          <p:cNvPr id="16" name="TextBox 15"/>
          <p:cNvSpPr txBox="1"/>
          <p:nvPr/>
        </p:nvSpPr>
        <p:spPr>
          <a:xfrm>
            <a:off x="6371590" y="2877185"/>
            <a:ext cx="5709285" cy="368300"/>
          </a:xfrm>
          <a:prstGeom prst="rect">
            <a:avLst/>
          </a:prstGeom>
          <a:noFill/>
        </p:spPr>
        <p:txBody>
          <a:bodyPr wrap="square">
            <a:spAutoFit/>
          </a:bodyPr>
          <a:lstStyle/>
          <a:p>
            <a:r>
              <a:rPr lang="en-US" sz="1800" b="1" kern="1200" dirty="0">
                <a:solidFill>
                  <a:srgbClr val="FF0000"/>
                </a:solidFill>
                <a:effectLst/>
                <a:latin typeface="+mj-ea"/>
                <a:ea typeface="+mj-ea"/>
                <a:cs typeface="+mn-cs"/>
              </a:rPr>
              <a:t>✖ </a:t>
            </a:r>
            <a:r>
              <a:rPr lang="en-US" altLang="zh-CN" sz="1800" b="1" dirty="0">
                <a:solidFill>
                  <a:srgbClr val="FF0000"/>
                </a:solidFill>
              </a:rPr>
              <a:t>Only support their own identification results </a:t>
            </a:r>
            <a:endParaRPr lang="en-US" sz="1800" b="1" dirty="0">
              <a:solidFill>
                <a:srgbClr val="FF0000"/>
              </a:solidFill>
            </a:endParaRPr>
          </a:p>
        </p:txBody>
      </p:sp>
      <p:sp>
        <p:nvSpPr>
          <p:cNvPr id="20" name="TextBox 19"/>
          <p:cNvSpPr txBox="1"/>
          <p:nvPr/>
        </p:nvSpPr>
        <p:spPr>
          <a:xfrm>
            <a:off x="5870938" y="4253216"/>
            <a:ext cx="6097978" cy="1476375"/>
          </a:xfrm>
          <a:prstGeom prst="rect">
            <a:avLst/>
          </a:prstGeom>
          <a:noFill/>
        </p:spPr>
        <p:txBody>
          <a:bodyPr wrap="square">
            <a:spAutoFit/>
          </a:bodyPr>
          <a:lstStyle/>
          <a:p>
            <a:pPr algn="ctr"/>
            <a:r>
              <a:rPr lang="en-US" b="1" dirty="0"/>
              <a:t>Software tool to provide universal</a:t>
            </a:r>
            <a:endParaRPr lang="en-US" b="1" dirty="0"/>
          </a:p>
          <a:p>
            <a:pPr algn="ctr"/>
            <a:endParaRPr lang="en-US" b="1" dirty="0"/>
          </a:p>
          <a:p>
            <a:pPr algn="ctr"/>
            <a:r>
              <a:rPr lang="en-US" b="1" dirty="0">
                <a:solidFill>
                  <a:schemeClr val="accent5">
                    <a:lumMod val="75000"/>
                  </a:schemeClr>
                </a:solidFill>
              </a:rPr>
              <a:t>spectral visualization</a:t>
            </a:r>
            <a:r>
              <a:rPr lang="en-US" b="1" dirty="0"/>
              <a:t> and </a:t>
            </a:r>
            <a:r>
              <a:rPr lang="en-US" b="1" dirty="0">
                <a:solidFill>
                  <a:schemeClr val="accent5">
                    <a:lumMod val="75000"/>
                  </a:schemeClr>
                </a:solidFill>
              </a:rPr>
              <a:t>image generation</a:t>
            </a:r>
            <a:endParaRPr lang="en-US" b="1" dirty="0">
              <a:solidFill>
                <a:schemeClr val="accent5">
                  <a:lumMod val="75000"/>
                </a:schemeClr>
              </a:solidFill>
            </a:endParaRPr>
          </a:p>
          <a:p>
            <a:pPr algn="ctr"/>
            <a:endParaRPr lang="en-US" b="1" dirty="0"/>
          </a:p>
          <a:p>
            <a:pPr algn="ctr"/>
            <a:r>
              <a:rPr lang="en-US" b="1" dirty="0"/>
              <a:t>for glycoproteomics is still needed!</a:t>
            </a:r>
            <a:endParaRPr lang="en-US"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524000" y="99475"/>
            <a:ext cx="9144000" cy="39878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lgn="ctr" eaLnBrk="1" hangingPunct="1">
              <a:spcBef>
                <a:spcPct val="50000"/>
              </a:spcBef>
              <a:buClrTx/>
              <a:buSzTx/>
              <a:buNone/>
            </a:pPr>
            <a:r>
              <a:rPr lang="en-US" altLang="zh-CN" sz="2000" b="1" dirty="0">
                <a:solidFill>
                  <a:srgbClr val="000099"/>
                </a:solidFill>
                <a:latin typeface="+mj-lt"/>
                <a:ea typeface="+mj-ea"/>
                <a:cs typeface="+mj-cs"/>
              </a:rPr>
              <a:t>GP-Plotter for Glycoproteomics Data Visualization</a:t>
            </a:r>
            <a:endParaRPr lang="en-US" altLang="zh-CN" sz="2000" b="1" dirty="0">
              <a:solidFill>
                <a:srgbClr val="000099"/>
              </a:solidFill>
              <a:latin typeface="+mj-lt"/>
              <a:ea typeface="+mj-ea"/>
              <a:cs typeface="+mj-cs"/>
            </a:endParaRPr>
          </a:p>
        </p:txBody>
      </p:sp>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19253" y="827014"/>
            <a:ext cx="7953495" cy="3976748"/>
          </a:xfrm>
          <a:prstGeom prst="rect">
            <a:avLst/>
          </a:prstGeom>
        </p:spPr>
      </p:pic>
      <p:sp>
        <p:nvSpPr>
          <p:cNvPr id="3" name="TextBox 2"/>
          <p:cNvSpPr txBox="1"/>
          <p:nvPr/>
        </p:nvSpPr>
        <p:spPr>
          <a:xfrm>
            <a:off x="259715" y="4803762"/>
            <a:ext cx="11672570" cy="188199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altLang="zh-CN" sz="2000" dirty="0">
                <a:latin typeface="+mj-lt"/>
                <a:ea typeface="黑体" panose="02010609060101010101" pitchFamily="2" charset="-122"/>
              </a:rPr>
              <a:t>Input: standard mass spectrometry file format (.</a:t>
            </a:r>
            <a:r>
              <a:rPr lang="en-US" altLang="zh-CN" sz="2000" dirty="0" err="1">
                <a:latin typeface="+mj-lt"/>
                <a:ea typeface="黑体" panose="02010609060101010101" pitchFamily="2" charset="-122"/>
              </a:rPr>
              <a:t>mzML</a:t>
            </a:r>
            <a:r>
              <a:rPr lang="en-US" altLang="zh-CN" sz="2000" dirty="0">
                <a:latin typeface="+mj-lt"/>
                <a:ea typeface="黑体" panose="02010609060101010101" pitchFamily="2" charset="-122"/>
              </a:rPr>
              <a:t>)</a:t>
            </a:r>
            <a:endParaRPr lang="en-US" altLang="zh-CN" sz="2000" dirty="0">
              <a:latin typeface="+mj-lt"/>
              <a:ea typeface="黑体" panose="02010609060101010101" pitchFamily="2" charset="-122"/>
            </a:endParaRPr>
          </a:p>
          <a:p>
            <a:pPr marL="342900" indent="-342900">
              <a:lnSpc>
                <a:spcPct val="150000"/>
              </a:lnSpc>
              <a:buFont typeface="Wingdings" panose="05000000000000000000" pitchFamily="2" charset="2"/>
              <a:buChar char="§"/>
            </a:pPr>
            <a:r>
              <a:rPr lang="en-US" altLang="zh-CN" sz="2000" dirty="0">
                <a:latin typeface="+mj-lt"/>
                <a:ea typeface="黑体" panose="02010609060101010101" pitchFamily="2" charset="-122"/>
              </a:rPr>
              <a:t>Supports for </a:t>
            </a:r>
            <a:r>
              <a:rPr lang="en-US" altLang="zh-CN" sz="2000" b="1" dirty="0">
                <a:solidFill>
                  <a:schemeClr val="accent5">
                    <a:lumMod val="75000"/>
                  </a:schemeClr>
                </a:solidFill>
                <a:latin typeface="+mj-lt"/>
                <a:ea typeface="黑体" panose="02010609060101010101" pitchFamily="2" charset="-122"/>
              </a:rPr>
              <a:t>proteomics</a:t>
            </a:r>
            <a:r>
              <a:rPr lang="en-US" altLang="zh-CN" sz="2000" dirty="0">
                <a:latin typeface="+mj-lt"/>
                <a:ea typeface="黑体" panose="02010609060101010101" pitchFamily="2" charset="-122"/>
              </a:rPr>
              <a:t> and </a:t>
            </a:r>
            <a:r>
              <a:rPr lang="en-US" altLang="zh-CN" sz="2000" b="1" dirty="0">
                <a:solidFill>
                  <a:schemeClr val="accent5">
                    <a:lumMod val="75000"/>
                  </a:schemeClr>
                </a:solidFill>
                <a:latin typeface="+mj-lt"/>
                <a:ea typeface="黑体" panose="02010609060101010101" pitchFamily="2" charset="-122"/>
              </a:rPr>
              <a:t>glycoproteomics</a:t>
            </a:r>
            <a:r>
              <a:rPr lang="en-US" altLang="zh-CN" sz="2000" dirty="0">
                <a:latin typeface="+mj-lt"/>
                <a:ea typeface="黑体" panose="02010609060101010101" pitchFamily="2" charset="-122"/>
              </a:rPr>
              <a:t> result of common identification tools</a:t>
            </a:r>
            <a:endParaRPr lang="en-US" altLang="zh-CN" sz="2000" dirty="0">
              <a:latin typeface="+mj-lt"/>
              <a:ea typeface="黑体" panose="02010609060101010101" pitchFamily="2" charset="-122"/>
            </a:endParaRPr>
          </a:p>
          <a:p>
            <a:pPr marL="342900" indent="-342900">
              <a:lnSpc>
                <a:spcPct val="150000"/>
              </a:lnSpc>
              <a:buFont typeface="Wingdings" panose="05000000000000000000" pitchFamily="2" charset="2"/>
              <a:buChar char="§"/>
            </a:pPr>
            <a:r>
              <a:rPr lang="en-US" altLang="zh-CN" sz="2000" dirty="0">
                <a:latin typeface="+mj-lt"/>
                <a:ea typeface="黑体" panose="02010609060101010101" pitchFamily="2" charset="-122"/>
              </a:rPr>
              <a:t>Supports for </a:t>
            </a:r>
            <a:r>
              <a:rPr lang="en-US" altLang="zh-CN" sz="2000" b="1" dirty="0">
                <a:solidFill>
                  <a:schemeClr val="accent5">
                    <a:lumMod val="75000"/>
                  </a:schemeClr>
                </a:solidFill>
                <a:latin typeface="+mj-lt"/>
                <a:ea typeface="黑体" panose="02010609060101010101" pitchFamily="2" charset="-122"/>
              </a:rPr>
              <a:t>user-customized csv </a:t>
            </a:r>
            <a:r>
              <a:rPr lang="en-US" altLang="zh-CN" sz="2000" dirty="0">
                <a:latin typeface="+mj-lt"/>
                <a:ea typeface="黑体" panose="02010609060101010101" pitchFamily="2" charset="-122"/>
              </a:rPr>
              <a:t>file</a:t>
            </a:r>
            <a:endParaRPr lang="en-US" altLang="zh-CN" sz="2000" dirty="0">
              <a:latin typeface="+mj-lt"/>
              <a:ea typeface="黑体" panose="02010609060101010101" pitchFamily="2" charset="-122"/>
            </a:endParaRPr>
          </a:p>
          <a:p>
            <a:pPr marL="342900" indent="-342900">
              <a:lnSpc>
                <a:spcPct val="150000"/>
              </a:lnSpc>
              <a:buFont typeface="Wingdings" panose="05000000000000000000" pitchFamily="2" charset="2"/>
              <a:buChar char="§"/>
            </a:pPr>
            <a:r>
              <a:rPr lang="en-US" altLang="zh-CN" sz="2000" dirty="0">
                <a:latin typeface="+mj-lt"/>
                <a:ea typeface="黑体" panose="02010609060101010101" pitchFamily="2" charset="-122"/>
              </a:rPr>
              <a:t>Multiple modes for data visualization and image generation (</a:t>
            </a:r>
            <a:r>
              <a:rPr lang="en-US" altLang="zh-CN" sz="2000" b="1" dirty="0">
                <a:latin typeface="+mj-lt"/>
                <a:ea typeface="黑体" panose="02010609060101010101" pitchFamily="2" charset="-122"/>
              </a:rPr>
              <a:t>Single</a:t>
            </a:r>
            <a:r>
              <a:rPr lang="en-US" altLang="zh-CN" sz="2000" dirty="0">
                <a:latin typeface="+mj-lt"/>
                <a:ea typeface="黑体" panose="02010609060101010101" pitchFamily="2" charset="-122"/>
              </a:rPr>
              <a:t> / </a:t>
            </a:r>
            <a:r>
              <a:rPr lang="en-US" altLang="zh-CN" sz="2000" b="1" dirty="0">
                <a:latin typeface="+mj-lt"/>
                <a:ea typeface="黑体" panose="02010609060101010101" pitchFamily="2" charset="-122"/>
              </a:rPr>
              <a:t>Mirror</a:t>
            </a:r>
            <a:r>
              <a:rPr lang="en-US" altLang="zh-CN" sz="2000" dirty="0">
                <a:latin typeface="+mj-lt"/>
                <a:ea typeface="黑体" panose="02010609060101010101" pitchFamily="2" charset="-122"/>
              </a:rPr>
              <a:t> / </a:t>
            </a:r>
            <a:r>
              <a:rPr lang="en-US" altLang="zh-CN" sz="2000" b="1" dirty="0">
                <a:latin typeface="+mj-lt"/>
                <a:ea typeface="黑体" panose="02010609060101010101" pitchFamily="2" charset="-122"/>
              </a:rPr>
              <a:t>Vertical alignment</a:t>
            </a:r>
            <a:r>
              <a:rPr lang="en-US" altLang="zh-CN" sz="2000" dirty="0">
                <a:latin typeface="+mj-lt"/>
                <a:ea typeface="黑体" panose="02010609060101010101" pitchFamily="2" charset="-122"/>
              </a:rPr>
              <a:t>)</a:t>
            </a:r>
            <a:endParaRPr lang="en-US" altLang="zh-CN" sz="2000" dirty="0">
              <a:latin typeface="+mj-lt"/>
              <a:ea typeface="黑体" panose="0201060906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890650" y="99475"/>
            <a:ext cx="10410701"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lgn="ctr" eaLnBrk="1" hangingPunct="1">
              <a:spcBef>
                <a:spcPct val="50000"/>
              </a:spcBef>
              <a:buClrTx/>
              <a:buSzTx/>
              <a:buNone/>
            </a:pPr>
            <a:r>
              <a:rPr lang="en-US" altLang="zh-CN" sz="2000" b="1" dirty="0">
                <a:solidFill>
                  <a:srgbClr val="000099"/>
                </a:solidFill>
                <a:latin typeface="+mj-lt"/>
                <a:ea typeface="+mj-ea"/>
                <a:cs typeface="+mj-cs"/>
              </a:rPr>
              <a:t>Structure determination of isobaric glycans with GP-Plotter</a:t>
            </a:r>
            <a:endParaRPr lang="en-US" altLang="zh-CN" sz="2000" b="1" dirty="0">
              <a:solidFill>
                <a:srgbClr val="000099"/>
              </a:solidFill>
              <a:latin typeface="+mj-lt"/>
              <a:ea typeface="+mj-ea"/>
              <a:cs typeface="+mj-cs"/>
            </a:endParaRPr>
          </a:p>
        </p:txBody>
      </p:sp>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7961" y="1561687"/>
            <a:ext cx="4626554" cy="5204873"/>
          </a:xfrm>
          <a:prstGeom prst="rect">
            <a:avLst/>
          </a:prstGeom>
        </p:spPr>
      </p:pic>
      <p:sp>
        <p:nvSpPr>
          <p:cNvPr id="3" name="TextBox 2"/>
          <p:cNvSpPr txBox="1"/>
          <p:nvPr/>
        </p:nvSpPr>
        <p:spPr>
          <a:xfrm>
            <a:off x="60956" y="1061983"/>
            <a:ext cx="2420987" cy="400110"/>
          </a:xfrm>
          <a:prstGeom prst="rect">
            <a:avLst/>
          </a:prstGeom>
          <a:noFill/>
        </p:spPr>
        <p:txBody>
          <a:bodyPr wrap="square">
            <a:spAutoFit/>
          </a:bodyPr>
          <a:lstStyle/>
          <a:p>
            <a:r>
              <a:rPr lang="en-US" altLang="zh-CN" sz="2000" dirty="0">
                <a:latin typeface="+mj-lt"/>
                <a:ea typeface="黑体" panose="02010609060101010101" pitchFamily="2" charset="-122"/>
              </a:rPr>
              <a:t>Glycan Structure</a:t>
            </a:r>
            <a:endParaRPr lang="en-US" sz="2000" dirty="0">
              <a:latin typeface="+mj-lt"/>
            </a:endParaRPr>
          </a:p>
        </p:txBody>
      </p:sp>
      <p:sp>
        <p:nvSpPr>
          <p:cNvPr id="4" name="TextBox 3"/>
          <p:cNvSpPr txBox="1"/>
          <p:nvPr/>
        </p:nvSpPr>
        <p:spPr>
          <a:xfrm>
            <a:off x="2748408" y="908095"/>
            <a:ext cx="3248631" cy="706755"/>
          </a:xfrm>
          <a:prstGeom prst="rect">
            <a:avLst/>
          </a:prstGeom>
          <a:noFill/>
        </p:spPr>
        <p:txBody>
          <a:bodyPr wrap="square">
            <a:spAutoFit/>
          </a:bodyPr>
          <a:lstStyle/>
          <a:p>
            <a:pPr algn="ctr"/>
            <a:r>
              <a:rPr lang="en-US" altLang="zh-CN" sz="2000" dirty="0">
                <a:latin typeface="+mj-lt"/>
                <a:ea typeface="黑体" panose="02010609060101010101" pitchFamily="2" charset="-122"/>
              </a:rPr>
              <a:t>Comprehensive annotation</a:t>
            </a:r>
            <a:endParaRPr lang="en-US" altLang="zh-CN" sz="2000" dirty="0">
              <a:latin typeface="+mj-lt"/>
              <a:ea typeface="黑体" panose="02010609060101010101" pitchFamily="2" charset="-122"/>
            </a:endParaRPr>
          </a:p>
          <a:p>
            <a:pPr algn="ctr"/>
            <a:r>
              <a:rPr lang="en-US" altLang="zh-CN" sz="2000" dirty="0">
                <a:latin typeface="+mj-lt"/>
                <a:ea typeface="黑体" panose="02010609060101010101" pitchFamily="2" charset="-122"/>
              </a:rPr>
              <a:t>of fragment ions</a:t>
            </a:r>
            <a:endParaRPr lang="en-US" sz="2000" dirty="0">
              <a:latin typeface="+mj-lt"/>
            </a:endParaRPr>
          </a:p>
        </p:txBody>
      </p:sp>
      <p:cxnSp>
        <p:nvCxnSpPr>
          <p:cNvPr id="5" name="Straight Arrow Connector 4"/>
          <p:cNvCxnSpPr/>
          <p:nvPr/>
        </p:nvCxnSpPr>
        <p:spPr>
          <a:xfrm>
            <a:off x="2125682" y="1292027"/>
            <a:ext cx="693976" cy="0"/>
          </a:xfrm>
          <a:prstGeom prst="straightConnector1">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7873" y="806826"/>
            <a:ext cx="4195478" cy="5244347"/>
          </a:xfrm>
          <a:prstGeom prst="rect">
            <a:avLst/>
          </a:prstGeom>
        </p:spPr>
      </p:pic>
      <p:sp>
        <p:nvSpPr>
          <p:cNvPr id="9" name="TextBox 8"/>
          <p:cNvSpPr txBox="1"/>
          <p:nvPr/>
        </p:nvSpPr>
        <p:spPr>
          <a:xfrm>
            <a:off x="7211296" y="6058674"/>
            <a:ext cx="3248631" cy="707886"/>
          </a:xfrm>
          <a:prstGeom prst="rect">
            <a:avLst/>
          </a:prstGeom>
          <a:noFill/>
        </p:spPr>
        <p:txBody>
          <a:bodyPr wrap="square">
            <a:spAutoFit/>
          </a:bodyPr>
          <a:lstStyle/>
          <a:p>
            <a:pPr algn="ctr"/>
            <a:r>
              <a:rPr lang="en-US" altLang="zh-CN" sz="2000" b="1" dirty="0">
                <a:solidFill>
                  <a:schemeClr val="accent5">
                    <a:lumMod val="75000"/>
                  </a:schemeClr>
                </a:solidFill>
                <a:latin typeface="+mj-lt"/>
                <a:ea typeface="黑体" panose="02010609060101010101" pitchFamily="2" charset="-122"/>
              </a:rPr>
              <a:t>Core </a:t>
            </a:r>
            <a:r>
              <a:rPr lang="en-US" altLang="zh-CN" sz="2000" b="1" dirty="0" err="1">
                <a:solidFill>
                  <a:schemeClr val="accent5">
                    <a:lumMod val="75000"/>
                  </a:schemeClr>
                </a:solidFill>
                <a:latin typeface="+mj-lt"/>
                <a:ea typeface="黑体" panose="02010609060101010101" pitchFamily="2" charset="-122"/>
              </a:rPr>
              <a:t>Fucosed</a:t>
            </a:r>
            <a:r>
              <a:rPr lang="en-US" altLang="zh-CN" sz="2000" dirty="0">
                <a:latin typeface="+mj-lt"/>
                <a:ea typeface="黑体" panose="02010609060101010101" pitchFamily="2" charset="-122"/>
              </a:rPr>
              <a:t> / </a:t>
            </a:r>
            <a:r>
              <a:rPr lang="en-US" altLang="zh-CN" sz="2000" b="1" dirty="0">
                <a:solidFill>
                  <a:schemeClr val="accent5">
                    <a:lumMod val="75000"/>
                  </a:schemeClr>
                </a:solidFill>
                <a:latin typeface="+mj-lt"/>
                <a:ea typeface="黑体" panose="02010609060101010101" pitchFamily="2" charset="-122"/>
              </a:rPr>
              <a:t>Bisecting </a:t>
            </a:r>
            <a:r>
              <a:rPr lang="en-US" altLang="zh-CN" sz="2000" dirty="0">
                <a:latin typeface="+mj-lt"/>
                <a:ea typeface="黑体" panose="02010609060101010101" pitchFamily="2" charset="-122"/>
              </a:rPr>
              <a:t>glycan structures</a:t>
            </a:r>
            <a:endParaRPr lang="en-US" sz="2000" dirty="0">
              <a:latin typeface="+mj-l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762000" y="99475"/>
            <a:ext cx="10668000"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lgn="ctr" eaLnBrk="1" hangingPunct="1">
              <a:spcBef>
                <a:spcPct val="50000"/>
              </a:spcBef>
              <a:buClrTx/>
              <a:buSzTx/>
              <a:buNone/>
            </a:pPr>
            <a:r>
              <a:rPr lang="en-US" altLang="zh-CN" sz="2000" b="1" dirty="0">
                <a:solidFill>
                  <a:srgbClr val="000099"/>
                </a:solidFill>
                <a:latin typeface="+mj-lt"/>
                <a:ea typeface="+mj-ea"/>
                <a:cs typeface="+mj-cs"/>
              </a:rPr>
              <a:t>Visualization for Identification Results of Different Software</a:t>
            </a:r>
            <a:endParaRPr lang="en-US" altLang="zh-CN" sz="2000" b="1" dirty="0">
              <a:solidFill>
                <a:srgbClr val="000099"/>
              </a:solidFill>
              <a:latin typeface="+mj-lt"/>
              <a:ea typeface="+mj-ea"/>
              <a:cs typeface="+mj-cs"/>
            </a:endParaRPr>
          </a:p>
        </p:txBody>
      </p:sp>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3047" y="1016971"/>
            <a:ext cx="4943733" cy="5561699"/>
          </a:xfrm>
          <a:prstGeom prst="rect">
            <a:avLst/>
          </a:prstGeom>
        </p:spPr>
      </p:pic>
      <p:sp>
        <p:nvSpPr>
          <p:cNvPr id="3" name="TextBox 2"/>
          <p:cNvSpPr txBox="1"/>
          <p:nvPr/>
        </p:nvSpPr>
        <p:spPr>
          <a:xfrm>
            <a:off x="1434435" y="1510931"/>
            <a:ext cx="1920240" cy="369332"/>
          </a:xfrm>
          <a:prstGeom prst="rect">
            <a:avLst/>
          </a:prstGeom>
          <a:solidFill>
            <a:srgbClr val="0070C0"/>
          </a:solidFill>
        </p:spPr>
        <p:txBody>
          <a:bodyPr wrap="square" rtlCol="0">
            <a:spAutoFit/>
          </a:bodyPr>
          <a:lstStyle/>
          <a:p>
            <a:pPr algn="ctr"/>
            <a:r>
              <a:rPr lang="en-US" altLang="zh-CN" b="1" dirty="0">
                <a:solidFill>
                  <a:schemeClr val="bg1"/>
                </a:solidFill>
              </a:rPr>
              <a:t>Glyco-Decipher</a:t>
            </a:r>
            <a:endParaRPr lang="en-US" b="1" dirty="0">
              <a:solidFill>
                <a:schemeClr val="bg1"/>
              </a:solidFill>
            </a:endParaRPr>
          </a:p>
        </p:txBody>
      </p:sp>
      <p:sp>
        <p:nvSpPr>
          <p:cNvPr id="4" name="TextBox 3"/>
          <p:cNvSpPr txBox="1"/>
          <p:nvPr/>
        </p:nvSpPr>
        <p:spPr>
          <a:xfrm>
            <a:off x="1434435" y="3306045"/>
            <a:ext cx="1920240" cy="369332"/>
          </a:xfrm>
          <a:prstGeom prst="rect">
            <a:avLst/>
          </a:prstGeom>
          <a:solidFill>
            <a:srgbClr val="0070C0"/>
          </a:solidFill>
        </p:spPr>
        <p:txBody>
          <a:bodyPr wrap="square" rtlCol="0">
            <a:spAutoFit/>
          </a:bodyPr>
          <a:lstStyle/>
          <a:p>
            <a:pPr algn="ctr"/>
            <a:r>
              <a:rPr lang="en-US" altLang="zh-CN" b="1" dirty="0" err="1">
                <a:solidFill>
                  <a:schemeClr val="bg1"/>
                </a:solidFill>
              </a:rPr>
              <a:t>Byonic</a:t>
            </a:r>
            <a:endParaRPr lang="en-US" b="1" dirty="0">
              <a:solidFill>
                <a:schemeClr val="bg1"/>
              </a:solidFill>
            </a:endParaRPr>
          </a:p>
        </p:txBody>
      </p:sp>
      <p:sp>
        <p:nvSpPr>
          <p:cNvPr id="5" name="TextBox 4"/>
          <p:cNvSpPr txBox="1"/>
          <p:nvPr/>
        </p:nvSpPr>
        <p:spPr>
          <a:xfrm>
            <a:off x="1434435" y="5101159"/>
            <a:ext cx="1920240" cy="369332"/>
          </a:xfrm>
          <a:prstGeom prst="rect">
            <a:avLst/>
          </a:prstGeom>
          <a:solidFill>
            <a:srgbClr val="0070C0"/>
          </a:solidFill>
        </p:spPr>
        <p:txBody>
          <a:bodyPr wrap="square" rtlCol="0">
            <a:spAutoFit/>
          </a:bodyPr>
          <a:lstStyle/>
          <a:p>
            <a:pPr algn="ctr"/>
            <a:r>
              <a:rPr lang="en-US" altLang="zh-CN" b="1" dirty="0" err="1">
                <a:solidFill>
                  <a:schemeClr val="bg1"/>
                </a:solidFill>
              </a:rPr>
              <a:t>pGlyco</a:t>
            </a:r>
            <a:endParaRPr lang="en-US" b="1" dirty="0">
              <a:solidFill>
                <a:schemeClr val="bg1"/>
              </a:solidFill>
            </a:endParaRPr>
          </a:p>
        </p:txBody>
      </p:sp>
      <p:sp>
        <p:nvSpPr>
          <p:cNvPr id="7" name="TextBox 6"/>
          <p:cNvSpPr txBox="1"/>
          <p:nvPr/>
        </p:nvSpPr>
        <p:spPr>
          <a:xfrm>
            <a:off x="5111339" y="1054396"/>
            <a:ext cx="7080661" cy="456535"/>
          </a:xfrm>
          <a:prstGeom prst="rect">
            <a:avLst/>
          </a:prstGeom>
          <a:noFill/>
        </p:spPr>
        <p:txBody>
          <a:bodyPr wrap="square">
            <a:spAutoFit/>
          </a:bodyPr>
          <a:lstStyle/>
          <a:p>
            <a:pPr algn="ctr">
              <a:lnSpc>
                <a:spcPct val="150000"/>
              </a:lnSpc>
            </a:pPr>
            <a:r>
              <a:rPr lang="en-US" altLang="zh-CN" sz="1800" b="1" dirty="0">
                <a:solidFill>
                  <a:schemeClr val="accent5">
                    <a:lumMod val="75000"/>
                  </a:schemeClr>
                </a:solidFill>
                <a:latin typeface="+mj-lt"/>
                <a:ea typeface="黑体" panose="02010609060101010101" pitchFamily="2" charset="-122"/>
              </a:rPr>
              <a:t>User-customized csv</a:t>
            </a:r>
            <a:r>
              <a:rPr lang="en-US" altLang="zh-CN" sz="1800" dirty="0">
                <a:latin typeface="+mj-lt"/>
                <a:ea typeface="黑体" panose="02010609060101010101" pitchFamily="2" charset="-122"/>
              </a:rPr>
              <a:t> </a:t>
            </a:r>
            <a:r>
              <a:rPr lang="en-US" altLang="zh-CN" dirty="0">
                <a:latin typeface="+mj-lt"/>
                <a:ea typeface="黑体" panose="02010609060101010101" pitchFamily="2" charset="-122"/>
              </a:rPr>
              <a:t>enables flexible spectral visualization</a:t>
            </a:r>
            <a:endParaRPr lang="en-US" altLang="zh-CN" sz="1800" dirty="0">
              <a:latin typeface="+mj-lt"/>
              <a:ea typeface="黑体" panose="02010609060101010101" pitchFamily="2" charset="-122"/>
            </a:endParaRPr>
          </a:p>
        </p:txBody>
      </p:sp>
      <p:graphicFrame>
        <p:nvGraphicFramePr>
          <p:cNvPr id="8" name="Table 7"/>
          <p:cNvGraphicFramePr>
            <a:graphicFrameLocks noGrp="1"/>
          </p:cNvGraphicFramePr>
          <p:nvPr/>
        </p:nvGraphicFramePr>
        <p:xfrm>
          <a:off x="5397926" y="1699559"/>
          <a:ext cx="6507486" cy="2458412"/>
        </p:xfrm>
        <a:graphic>
          <a:graphicData uri="http://schemas.openxmlformats.org/drawingml/2006/table">
            <a:tbl>
              <a:tblPr>
                <a:tableStyleId>{D7AC3CCA-C797-4891-BE02-D94E43425B78}</a:tableStyleId>
              </a:tblPr>
              <a:tblGrid>
                <a:gridCol w="1693016"/>
                <a:gridCol w="4814470"/>
              </a:tblGrid>
              <a:tr h="606836">
                <a:tc>
                  <a:txBody>
                    <a:bodyPr/>
                    <a:lstStyle/>
                    <a:p>
                      <a:pPr algn="ctr" fontAlgn="b"/>
                      <a:r>
                        <a:rPr lang="en-US" sz="1600" b="1" u="none" strike="noStrike" dirty="0">
                          <a:effectLst/>
                          <a:latin typeface="+mj-lt"/>
                        </a:rPr>
                        <a:t>Essential Column</a:t>
                      </a:r>
                      <a:endParaRPr lang="en-US" sz="1600" b="1" i="0" u="none" strike="noStrike" dirty="0">
                        <a:solidFill>
                          <a:srgbClr val="000000"/>
                        </a:solidFill>
                        <a:effectLst/>
                        <a:latin typeface="+mj-lt"/>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b="1" u="none" strike="noStrike" dirty="0">
                          <a:effectLst/>
                          <a:latin typeface="+mj-lt"/>
                        </a:rPr>
                        <a:t>Information</a:t>
                      </a:r>
                      <a:endParaRPr lang="en-US" sz="1600" b="1" i="0" u="none" strike="noStrike" dirty="0">
                        <a:solidFill>
                          <a:srgbClr val="000000"/>
                        </a:solidFill>
                        <a:effectLst/>
                        <a:latin typeface="+mj-lt"/>
                      </a:endParaRPr>
                    </a:p>
                  </a:txBody>
                  <a:tcPr marL="9525" marR="9525" marT="9525" marB="0" anchor="ctr">
                    <a:lnL w="12700" cmpd="sng">
                      <a:noFill/>
                    </a:lnL>
                    <a:lnR w="12700" cmpd="sng">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08596">
                <a:tc>
                  <a:txBody>
                    <a:bodyPr/>
                    <a:lstStyle/>
                    <a:p>
                      <a:pPr algn="ctr" fontAlgn="b"/>
                      <a:r>
                        <a:rPr lang="en-US" sz="1600" u="none" strike="noStrike" dirty="0">
                          <a:effectLst/>
                          <a:latin typeface="+mj-lt"/>
                        </a:rPr>
                        <a:t>File</a:t>
                      </a:r>
                      <a:endParaRPr lang="en-US" sz="1600" b="0" i="0" u="none" strike="noStrike" dirty="0">
                        <a:solidFill>
                          <a:srgbClr val="000000"/>
                        </a:solidFill>
                        <a:effectLst/>
                        <a:latin typeface="+mj-lt"/>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600" u="none" strike="noStrike" dirty="0">
                          <a:effectLst/>
                          <a:latin typeface="+mj-lt"/>
                        </a:rPr>
                        <a:t>Name of a MS file</a:t>
                      </a:r>
                      <a:endParaRPr lang="en-US" sz="1600" b="0" i="0" u="none" strike="noStrike" dirty="0">
                        <a:solidFill>
                          <a:srgbClr val="000000"/>
                        </a:solidFill>
                        <a:effectLst/>
                        <a:latin typeface="+mj-lt"/>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308596">
                <a:tc>
                  <a:txBody>
                    <a:bodyPr/>
                    <a:lstStyle/>
                    <a:p>
                      <a:pPr algn="ctr" fontAlgn="b"/>
                      <a:r>
                        <a:rPr lang="en-US" sz="1600" u="none" strike="noStrike" dirty="0">
                          <a:effectLst/>
                          <a:latin typeface="+mj-lt"/>
                        </a:rPr>
                        <a:t>Scan</a:t>
                      </a:r>
                      <a:endParaRPr lang="en-US" sz="1600" b="0" i="0" u="none" strike="noStrike" dirty="0">
                        <a:solidFill>
                          <a:srgbClr val="000000"/>
                        </a:solidFill>
                        <a:effectLst/>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u="none" strike="noStrike" dirty="0">
                          <a:effectLst/>
                          <a:latin typeface="+mj-lt"/>
                        </a:rPr>
                        <a:t>Scan number of a spectrum</a:t>
                      </a:r>
                      <a:endParaRPr lang="en-US" sz="1600" b="0" i="0" u="none" strike="noStrike" dirty="0">
                        <a:solidFill>
                          <a:srgbClr val="000000"/>
                        </a:solidFill>
                        <a:effectLst/>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08596">
                <a:tc>
                  <a:txBody>
                    <a:bodyPr/>
                    <a:lstStyle/>
                    <a:p>
                      <a:pPr algn="ctr" fontAlgn="b"/>
                      <a:r>
                        <a:rPr lang="en-US" sz="1600" u="none" strike="noStrike" dirty="0">
                          <a:effectLst/>
                          <a:latin typeface="+mj-lt"/>
                        </a:rPr>
                        <a:t>Peptide</a:t>
                      </a:r>
                      <a:endParaRPr lang="en-US" sz="1600" b="0" i="0" u="none" strike="noStrike" dirty="0">
                        <a:solidFill>
                          <a:srgbClr val="000000"/>
                        </a:solidFill>
                        <a:effectLst/>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u="none" strike="noStrike" dirty="0">
                          <a:effectLst/>
                          <a:latin typeface="+mj-lt"/>
                        </a:rPr>
                        <a:t>Amino acid sequence</a:t>
                      </a:r>
                      <a:endParaRPr lang="en-US" sz="1600" b="0" i="0" u="none" strike="noStrike" dirty="0">
                        <a:solidFill>
                          <a:srgbClr val="000000"/>
                        </a:solidFill>
                        <a:effectLst/>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08596">
                <a:tc>
                  <a:txBody>
                    <a:bodyPr/>
                    <a:lstStyle/>
                    <a:p>
                      <a:pPr algn="ctr" fontAlgn="b"/>
                      <a:r>
                        <a:rPr lang="en-US" sz="1600" u="none" strike="noStrike" dirty="0">
                          <a:effectLst/>
                          <a:latin typeface="+mj-lt"/>
                        </a:rPr>
                        <a:t>Modification</a:t>
                      </a:r>
                      <a:endParaRPr lang="en-US" sz="1600" b="0" i="0" u="none" strike="noStrike" dirty="0">
                        <a:solidFill>
                          <a:srgbClr val="000000"/>
                        </a:solidFill>
                        <a:effectLst/>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u="none" strike="noStrike" dirty="0">
                          <a:effectLst/>
                          <a:latin typeface="+mj-lt"/>
                        </a:rPr>
                        <a:t>Modification on peptide</a:t>
                      </a:r>
                      <a:endParaRPr lang="en-US" sz="1600" b="0" i="0" u="none" strike="noStrike" dirty="0">
                        <a:solidFill>
                          <a:srgbClr val="000000"/>
                        </a:solidFill>
                        <a:effectLst/>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08596">
                <a:tc>
                  <a:txBody>
                    <a:bodyPr/>
                    <a:lstStyle/>
                    <a:p>
                      <a:pPr algn="ctr" fontAlgn="b"/>
                      <a:r>
                        <a:rPr lang="en-US" sz="1600" u="none" strike="noStrike" dirty="0">
                          <a:effectLst/>
                          <a:latin typeface="+mj-lt"/>
                        </a:rPr>
                        <a:t>Glycan</a:t>
                      </a:r>
                      <a:endParaRPr lang="en-US" sz="1600" b="0" i="0" u="none" strike="noStrike" dirty="0">
                        <a:solidFill>
                          <a:srgbClr val="000000"/>
                        </a:solidFill>
                        <a:effectLst/>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u="none" strike="noStrike" dirty="0">
                          <a:effectLst/>
                          <a:latin typeface="+mj-lt"/>
                        </a:rPr>
                        <a:t>Saccharide composition of a glycan</a:t>
                      </a:r>
                      <a:endParaRPr lang="en-US" sz="1600" b="0" i="0" u="none" strike="noStrike" dirty="0">
                        <a:solidFill>
                          <a:srgbClr val="000000"/>
                        </a:solidFill>
                        <a:effectLst/>
                        <a:latin typeface="+mj-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08596">
                <a:tc>
                  <a:txBody>
                    <a:bodyPr/>
                    <a:lstStyle/>
                    <a:p>
                      <a:pPr algn="ctr" fontAlgn="b"/>
                      <a:r>
                        <a:rPr lang="en-US" sz="1600" u="none" strike="noStrike" dirty="0" err="1">
                          <a:effectLst/>
                          <a:latin typeface="+mj-lt"/>
                        </a:rPr>
                        <a:t>GlycanStructure</a:t>
                      </a:r>
                      <a:endParaRPr lang="en-US" sz="1600" b="0" i="0" u="none" strike="noStrike" dirty="0">
                        <a:solidFill>
                          <a:srgbClr val="000000"/>
                        </a:solidFill>
                        <a:effectLst/>
                        <a:latin typeface="+mj-lt"/>
                      </a:endParaRPr>
                    </a:p>
                  </a:txBody>
                  <a:tcPr marL="9525" marR="9525" marT="9525" marB="0" anchor="ctr">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u="none" strike="noStrike" dirty="0">
                          <a:effectLst/>
                          <a:latin typeface="+mj-lt"/>
                        </a:rPr>
                        <a:t>WURCS 2.0 or </a:t>
                      </a:r>
                      <a:r>
                        <a:rPr lang="en-US" sz="1600" u="none" strike="noStrike" dirty="0" err="1">
                          <a:effectLst/>
                          <a:latin typeface="+mj-lt"/>
                        </a:rPr>
                        <a:t>GlycoCT</a:t>
                      </a:r>
                      <a:r>
                        <a:rPr lang="en-US" sz="1600" u="none" strike="noStrike" dirty="0">
                          <a:effectLst/>
                          <a:latin typeface="+mj-lt"/>
                        </a:rPr>
                        <a:t> encoded glycan structure</a:t>
                      </a:r>
                      <a:endParaRPr lang="en-US" sz="1600" b="0" i="0" u="none" strike="noStrike" dirty="0">
                        <a:solidFill>
                          <a:srgbClr val="000000"/>
                        </a:solidFill>
                        <a:effectLst/>
                        <a:latin typeface="+mj-lt"/>
                      </a:endParaRPr>
                    </a:p>
                  </a:txBody>
                  <a:tcPr marL="9525" marR="9525" marT="9525" marB="0" anchor="ctr">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9" name="Picture 2" descr="glytouc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9640" y="4273699"/>
            <a:ext cx="1504058" cy="17694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460430" y="4803062"/>
            <a:ext cx="3496236" cy="369332"/>
          </a:xfrm>
          <a:prstGeom prst="rect">
            <a:avLst/>
          </a:prstGeom>
          <a:noFill/>
        </p:spPr>
        <p:txBody>
          <a:bodyPr wrap="square">
            <a:spAutoFit/>
          </a:bodyPr>
          <a:lstStyle/>
          <a:p>
            <a:r>
              <a:rPr lang="en-US" altLang="zh-CN" dirty="0">
                <a:latin typeface="+mj-lt"/>
                <a:ea typeface="黑体" panose="02010609060101010101" pitchFamily="2" charset="-122"/>
              </a:rPr>
              <a:t>Glycan structure resources:</a:t>
            </a:r>
            <a:endParaRPr lang="en-US" dirty="0"/>
          </a:p>
        </p:txBody>
      </p:sp>
      <p:pic>
        <p:nvPicPr>
          <p:cNvPr id="13" name="Picture 12"/>
          <p:cNvPicPr>
            <a:picLocks noChangeAspect="1"/>
          </p:cNvPicPr>
          <p:nvPr/>
        </p:nvPicPr>
        <p:blipFill>
          <a:blip r:embed="rId3"/>
          <a:stretch>
            <a:fillRect/>
          </a:stretch>
        </p:blipFill>
        <p:spPr>
          <a:xfrm>
            <a:off x="10136165" y="4464201"/>
            <a:ext cx="1504058" cy="1273916"/>
          </a:xfrm>
          <a:prstGeom prst="rect">
            <a:avLst/>
          </a:prstGeom>
        </p:spPr>
      </p:pic>
      <p:sp>
        <p:nvSpPr>
          <p:cNvPr id="14" name="TextBox 13"/>
          <p:cNvSpPr txBox="1"/>
          <p:nvPr/>
        </p:nvSpPr>
        <p:spPr>
          <a:xfrm>
            <a:off x="8092440" y="5974242"/>
            <a:ext cx="1918457" cy="369332"/>
          </a:xfrm>
          <a:prstGeom prst="rect">
            <a:avLst/>
          </a:prstGeom>
          <a:noFill/>
        </p:spPr>
        <p:txBody>
          <a:bodyPr wrap="square">
            <a:spAutoFit/>
          </a:bodyPr>
          <a:lstStyle/>
          <a:p>
            <a:pPr algn="ctr"/>
            <a:r>
              <a:rPr lang="en-US" altLang="zh-CN" dirty="0" err="1">
                <a:latin typeface="+mj-lt"/>
                <a:ea typeface="黑体" panose="02010609060101010101" pitchFamily="2" charset="-122"/>
              </a:rPr>
              <a:t>GlyTouCan</a:t>
            </a:r>
            <a:endParaRPr lang="en-US" dirty="0"/>
          </a:p>
        </p:txBody>
      </p:sp>
      <p:sp>
        <p:nvSpPr>
          <p:cNvPr id="15" name="TextBox 14"/>
          <p:cNvSpPr txBox="1"/>
          <p:nvPr/>
        </p:nvSpPr>
        <p:spPr>
          <a:xfrm>
            <a:off x="9928965" y="5974242"/>
            <a:ext cx="1918457" cy="369332"/>
          </a:xfrm>
          <a:prstGeom prst="rect">
            <a:avLst/>
          </a:prstGeom>
          <a:noFill/>
        </p:spPr>
        <p:txBody>
          <a:bodyPr wrap="square">
            <a:spAutoFit/>
          </a:bodyPr>
          <a:lstStyle/>
          <a:p>
            <a:pPr algn="ctr"/>
            <a:r>
              <a:rPr lang="en-US" altLang="zh-CN" dirty="0" err="1">
                <a:latin typeface="+mj-lt"/>
                <a:ea typeface="黑体" panose="02010609060101010101" pitchFamily="2" charset="-122"/>
              </a:rPr>
              <a:t>GlyCosmos</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890650" y="99475"/>
            <a:ext cx="10410701"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lgn="ctr" eaLnBrk="1" hangingPunct="1">
              <a:spcBef>
                <a:spcPct val="50000"/>
              </a:spcBef>
              <a:buClrTx/>
              <a:buSzTx/>
              <a:buNone/>
            </a:pPr>
            <a:r>
              <a:rPr lang="en-US" altLang="zh-CN" sz="2000" b="1" dirty="0">
                <a:solidFill>
                  <a:srgbClr val="000099"/>
                </a:solidFill>
                <a:latin typeface="+mj-lt"/>
                <a:ea typeface="+mj-ea"/>
                <a:cs typeface="+mj-cs"/>
              </a:rPr>
              <a:t>GP-Plotter: Flexible Image Output</a:t>
            </a:r>
            <a:endParaRPr lang="en-US" altLang="zh-CN" sz="2000" b="1" dirty="0">
              <a:solidFill>
                <a:srgbClr val="000099"/>
              </a:solidFill>
              <a:latin typeface="+mj-lt"/>
              <a:ea typeface="+mj-ea"/>
              <a:cs typeface="+mj-cs"/>
            </a:endParaRPr>
          </a:p>
        </p:txBody>
      </p:sp>
      <p:pic>
        <p:nvPicPr>
          <p:cNvPr id="6" name="Picture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75533" y="1330207"/>
            <a:ext cx="5029200" cy="2663904"/>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533" y="4531360"/>
            <a:ext cx="5029200" cy="2235200"/>
          </a:xfrm>
          <a:prstGeom prst="rect">
            <a:avLst/>
          </a:prstGeom>
        </p:spPr>
      </p:pic>
      <p:sp>
        <p:nvSpPr>
          <p:cNvPr id="11" name="TextBox 10"/>
          <p:cNvSpPr txBox="1"/>
          <p:nvPr/>
        </p:nvSpPr>
        <p:spPr>
          <a:xfrm>
            <a:off x="423133" y="833581"/>
            <a:ext cx="5029200" cy="400110"/>
          </a:xfrm>
          <a:prstGeom prst="rect">
            <a:avLst/>
          </a:prstGeom>
          <a:noFill/>
        </p:spPr>
        <p:txBody>
          <a:bodyPr wrap="square">
            <a:spAutoFit/>
          </a:bodyPr>
          <a:lstStyle/>
          <a:p>
            <a:pPr marL="342900" indent="-342900">
              <a:buFont typeface="Wingdings" panose="05000000000000000000" pitchFamily="2" charset="2"/>
              <a:buChar char="§"/>
            </a:pPr>
            <a:r>
              <a:rPr lang="en-US" altLang="zh-CN" sz="2000" dirty="0">
                <a:latin typeface="+mj-lt"/>
                <a:ea typeface="黑体" panose="02010609060101010101" pitchFamily="2" charset="-122"/>
              </a:rPr>
              <a:t>User-friendly graphical interface</a:t>
            </a:r>
            <a:endParaRPr lang="en-US" sz="2000" dirty="0">
              <a:latin typeface="+mj-lt"/>
            </a:endParaRPr>
          </a:p>
        </p:txBody>
      </p:sp>
      <p:sp>
        <p:nvSpPr>
          <p:cNvPr id="12" name="TextBox 11"/>
          <p:cNvSpPr txBox="1"/>
          <p:nvPr/>
        </p:nvSpPr>
        <p:spPr>
          <a:xfrm>
            <a:off x="423133" y="4131250"/>
            <a:ext cx="5029200" cy="400110"/>
          </a:xfrm>
          <a:prstGeom prst="rect">
            <a:avLst/>
          </a:prstGeom>
          <a:noFill/>
        </p:spPr>
        <p:txBody>
          <a:bodyPr wrap="square">
            <a:spAutoFit/>
          </a:bodyPr>
          <a:lstStyle/>
          <a:p>
            <a:pPr marL="342900" indent="-342900">
              <a:buFont typeface="Wingdings" panose="05000000000000000000" pitchFamily="2" charset="2"/>
              <a:buChar char="§"/>
            </a:pPr>
            <a:r>
              <a:rPr lang="en-US" altLang="zh-CN" sz="2000" dirty="0">
                <a:latin typeface="+mj-lt"/>
                <a:ea typeface="黑体" panose="02010609060101010101" pitchFamily="2" charset="-122"/>
              </a:rPr>
              <a:t>Image customization</a:t>
            </a:r>
            <a:endParaRPr lang="en-US" sz="2000" dirty="0">
              <a:latin typeface="+mj-lt"/>
            </a:endParaRPr>
          </a:p>
        </p:txBody>
      </p:sp>
      <p:sp>
        <p:nvSpPr>
          <p:cNvPr id="13" name="TextBox 12"/>
          <p:cNvSpPr txBox="1"/>
          <p:nvPr/>
        </p:nvSpPr>
        <p:spPr>
          <a:xfrm>
            <a:off x="6096000" y="1088515"/>
            <a:ext cx="5029200" cy="400110"/>
          </a:xfrm>
          <a:prstGeom prst="rect">
            <a:avLst/>
          </a:prstGeom>
          <a:noFill/>
        </p:spPr>
        <p:txBody>
          <a:bodyPr wrap="square">
            <a:spAutoFit/>
          </a:bodyPr>
          <a:lstStyle/>
          <a:p>
            <a:pPr marL="342900" indent="-342900">
              <a:buFont typeface="Wingdings" panose="05000000000000000000" pitchFamily="2" charset="2"/>
              <a:buChar char="§"/>
            </a:pPr>
            <a:r>
              <a:rPr lang="en-US" sz="2000" dirty="0">
                <a:latin typeface="+mj-lt"/>
              </a:rPr>
              <a:t>Flexible data input and image output</a:t>
            </a:r>
            <a:endParaRPr lang="en-US" sz="2000" dirty="0">
              <a:latin typeface="+mj-lt"/>
            </a:endParaRPr>
          </a:p>
        </p:txBody>
      </p:sp>
      <p:pic>
        <p:nvPicPr>
          <p:cNvPr id="15" name="Picture 14"/>
          <p:cNvPicPr>
            <a:picLocks noChangeAspect="1"/>
          </p:cNvPicPr>
          <p:nvPr/>
        </p:nvPicPr>
        <p:blipFill>
          <a:blip r:embed="rId3"/>
          <a:stretch>
            <a:fillRect/>
          </a:stretch>
        </p:blipFill>
        <p:spPr>
          <a:xfrm>
            <a:off x="6192030" y="1954445"/>
            <a:ext cx="4414058" cy="3429000"/>
          </a:xfrm>
          <a:prstGeom prst="rect">
            <a:avLst/>
          </a:prstGeom>
        </p:spPr>
      </p:pic>
      <p:cxnSp>
        <p:nvCxnSpPr>
          <p:cNvPr id="17" name="Straight Arrow Connector 16"/>
          <p:cNvCxnSpPr/>
          <p:nvPr/>
        </p:nvCxnSpPr>
        <p:spPr>
          <a:xfrm flipH="1" flipV="1">
            <a:off x="9084623" y="2662159"/>
            <a:ext cx="1828800" cy="85293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9167751" y="2885704"/>
            <a:ext cx="1745672" cy="62939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9322130" y="3515096"/>
            <a:ext cx="1591293" cy="101626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9322130" y="3510290"/>
            <a:ext cx="1591292" cy="127546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933215" y="3206874"/>
            <a:ext cx="1068779" cy="646331"/>
          </a:xfrm>
          <a:prstGeom prst="rect">
            <a:avLst/>
          </a:prstGeom>
          <a:noFill/>
        </p:spPr>
        <p:txBody>
          <a:bodyPr wrap="square" rtlCol="0">
            <a:spAutoFit/>
          </a:bodyPr>
          <a:lstStyle/>
          <a:p>
            <a:pPr algn="ctr"/>
            <a:r>
              <a:rPr lang="en-US" dirty="0"/>
              <a:t>Vector</a:t>
            </a:r>
            <a:endParaRPr lang="en-US" dirty="0"/>
          </a:p>
          <a:p>
            <a:pPr algn="ctr"/>
            <a:r>
              <a:rPr lang="en-US" dirty="0"/>
              <a:t>graphics</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524000" y="99475"/>
            <a:ext cx="9144000" cy="52322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Outline</a:t>
            </a:r>
            <a:endPar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grpSp>
        <p:nvGrpSpPr>
          <p:cNvPr id="2" name="Group 1"/>
          <p:cNvGrpSpPr/>
          <p:nvPr/>
        </p:nvGrpSpPr>
        <p:grpSpPr>
          <a:xfrm>
            <a:off x="553607" y="1351039"/>
            <a:ext cx="11073937" cy="4360502"/>
            <a:chOff x="553607" y="1351039"/>
            <a:chExt cx="11073937" cy="4360502"/>
          </a:xfrm>
        </p:grpSpPr>
        <p:grpSp>
          <p:nvGrpSpPr>
            <p:cNvPr id="51" name="Group 50"/>
            <p:cNvGrpSpPr/>
            <p:nvPr/>
          </p:nvGrpSpPr>
          <p:grpSpPr>
            <a:xfrm>
              <a:off x="553607" y="1351039"/>
              <a:ext cx="11073937" cy="633948"/>
              <a:chOff x="932016" y="1386668"/>
              <a:chExt cx="11073937" cy="633948"/>
            </a:xfrm>
          </p:grpSpPr>
          <p:grpSp>
            <p:nvGrpSpPr>
              <p:cNvPr id="50" name="Group 49"/>
              <p:cNvGrpSpPr/>
              <p:nvPr/>
            </p:nvGrpSpPr>
            <p:grpSpPr>
              <a:xfrm>
                <a:off x="1830205" y="1386668"/>
                <a:ext cx="10175748" cy="633948"/>
                <a:chOff x="1830205" y="1386668"/>
                <a:chExt cx="10175748" cy="633948"/>
              </a:xfrm>
            </p:grpSpPr>
            <p:sp>
              <p:nvSpPr>
                <p:cNvPr id="15" name="TextBox 127">
                  <a:hlinkClick r:id="" action="ppaction://hlinkshowjump?jump=nextslide"/>
                </p:cNvPr>
                <p:cNvSpPr txBox="1"/>
                <p:nvPr/>
              </p:nvSpPr>
              <p:spPr>
                <a:xfrm>
                  <a:off x="2226732" y="1503599"/>
                  <a:ext cx="9382694" cy="400087"/>
                </a:xfrm>
                <a:prstGeom prst="rect">
                  <a:avLst/>
                </a:prstGeom>
                <a:noFill/>
              </p:spPr>
              <p:txBody>
                <a:bodyPr wrap="square" lIns="91418" tIns="45709" rIns="91418" bIns="45709">
                  <a:spAutoFit/>
                </a:bodyPr>
                <a:lstStyle/>
                <a:p>
                  <a:r>
                    <a:rPr lang="en-US" sz="2000" b="1" dirty="0"/>
                    <a:t>Glyco-Decipher:</a:t>
                  </a:r>
                  <a:r>
                    <a:rPr lang="en-US" sz="2000" dirty="0"/>
                    <a:t> Comprehensive Interpretation of N-Glycopeptide Mass Spectra</a:t>
                  </a:r>
                  <a:endParaRPr lang="en-US" sz="2000" dirty="0"/>
                </a:p>
              </p:txBody>
            </p:sp>
            <p:sp>
              <p:nvSpPr>
                <p:cNvPr id="17" name="平行四边形 52"/>
                <p:cNvSpPr/>
                <p:nvPr/>
              </p:nvSpPr>
              <p:spPr>
                <a:xfrm>
                  <a:off x="1830205" y="1386668"/>
                  <a:ext cx="10175748" cy="633948"/>
                </a:xfrm>
                <a:prstGeom prst="parallelogram">
                  <a:avLst>
                    <a:gd name="adj" fmla="val 53347"/>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Group 48"/>
              <p:cNvGrpSpPr/>
              <p:nvPr/>
            </p:nvGrpSpPr>
            <p:grpSpPr>
              <a:xfrm>
                <a:off x="932016" y="1386668"/>
                <a:ext cx="1052252" cy="633948"/>
                <a:chOff x="932016" y="1386668"/>
                <a:chExt cx="1052252" cy="633948"/>
              </a:xfrm>
            </p:grpSpPr>
            <p:sp>
              <p:nvSpPr>
                <p:cNvPr id="16" name="平行四边形 1"/>
                <p:cNvSpPr/>
                <p:nvPr/>
              </p:nvSpPr>
              <p:spPr>
                <a:xfrm>
                  <a:off x="932016" y="1386668"/>
                  <a:ext cx="1052252" cy="633948"/>
                </a:xfrm>
                <a:prstGeom prst="parallelogram">
                  <a:avLst>
                    <a:gd name="adj" fmla="val 5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2"/>
                <p:cNvSpPr txBox="1"/>
                <p:nvPr/>
              </p:nvSpPr>
              <p:spPr>
                <a:xfrm>
                  <a:off x="1157330" y="1472810"/>
                  <a:ext cx="672875"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52" name="Group 51"/>
            <p:cNvGrpSpPr/>
            <p:nvPr/>
          </p:nvGrpSpPr>
          <p:grpSpPr>
            <a:xfrm>
              <a:off x="553607" y="2593224"/>
              <a:ext cx="11073937" cy="633948"/>
              <a:chOff x="932016" y="1386668"/>
              <a:chExt cx="11073937" cy="633948"/>
            </a:xfrm>
          </p:grpSpPr>
          <p:grpSp>
            <p:nvGrpSpPr>
              <p:cNvPr id="53" name="Group 52"/>
              <p:cNvGrpSpPr/>
              <p:nvPr/>
            </p:nvGrpSpPr>
            <p:grpSpPr>
              <a:xfrm>
                <a:off x="1830205" y="1386668"/>
                <a:ext cx="10175748" cy="633948"/>
                <a:chOff x="1830205" y="1386668"/>
                <a:chExt cx="10175748" cy="633948"/>
              </a:xfrm>
            </p:grpSpPr>
            <p:sp>
              <p:nvSpPr>
                <p:cNvPr id="57" name="TextBox 127">
                  <a:hlinkClick r:id="" action="ppaction://hlinkshowjump?jump=nextslide"/>
                </p:cNvPr>
                <p:cNvSpPr txBox="1"/>
                <p:nvPr/>
              </p:nvSpPr>
              <p:spPr>
                <a:xfrm>
                  <a:off x="2226732" y="1503599"/>
                  <a:ext cx="9382694" cy="400087"/>
                </a:xfrm>
                <a:prstGeom prst="rect">
                  <a:avLst/>
                </a:prstGeom>
                <a:noFill/>
              </p:spPr>
              <p:txBody>
                <a:bodyPr wrap="square" lIns="91418" tIns="45709" rIns="91418" bIns="45709">
                  <a:spAutoFit/>
                </a:bodyPr>
                <a:lstStyle/>
                <a:p>
                  <a:r>
                    <a:rPr lang="en-US" sz="2000" b="1" dirty="0"/>
                    <a:t>GP-Plotter:</a:t>
                  </a:r>
                  <a:r>
                    <a:rPr lang="en-US" sz="2000" dirty="0"/>
                    <a:t> Flexible Visualization of Glycoproteomics Mass Spectrometry Data</a:t>
                  </a:r>
                  <a:endParaRPr lang="en-US" sz="2000" dirty="0"/>
                </a:p>
              </p:txBody>
            </p:sp>
            <p:sp>
              <p:nvSpPr>
                <p:cNvPr id="58" name="平行四边形 52"/>
                <p:cNvSpPr/>
                <p:nvPr/>
              </p:nvSpPr>
              <p:spPr>
                <a:xfrm>
                  <a:off x="1830205" y="1386668"/>
                  <a:ext cx="10175748" cy="633948"/>
                </a:xfrm>
                <a:prstGeom prst="parallelogram">
                  <a:avLst>
                    <a:gd name="adj" fmla="val 53347"/>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Group 53"/>
              <p:cNvGrpSpPr/>
              <p:nvPr/>
            </p:nvGrpSpPr>
            <p:grpSpPr>
              <a:xfrm>
                <a:off x="932016" y="1386668"/>
                <a:ext cx="1052252" cy="633948"/>
                <a:chOff x="932016" y="1386668"/>
                <a:chExt cx="1052252" cy="633948"/>
              </a:xfrm>
            </p:grpSpPr>
            <p:sp>
              <p:nvSpPr>
                <p:cNvPr id="55" name="平行四边形 1"/>
                <p:cNvSpPr/>
                <p:nvPr/>
              </p:nvSpPr>
              <p:spPr>
                <a:xfrm>
                  <a:off x="932016" y="1386668"/>
                  <a:ext cx="1052252" cy="633948"/>
                </a:xfrm>
                <a:prstGeom prst="parallelogram">
                  <a:avLst>
                    <a:gd name="adj" fmla="val 5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2"/>
                <p:cNvSpPr txBox="1"/>
                <p:nvPr/>
              </p:nvSpPr>
              <p:spPr>
                <a:xfrm>
                  <a:off x="1157330" y="1472810"/>
                  <a:ext cx="562975"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59" name="Group 58"/>
            <p:cNvGrpSpPr/>
            <p:nvPr/>
          </p:nvGrpSpPr>
          <p:grpSpPr>
            <a:xfrm>
              <a:off x="553607" y="3835409"/>
              <a:ext cx="11073937" cy="633948"/>
              <a:chOff x="932016" y="1386668"/>
              <a:chExt cx="11073937" cy="633948"/>
            </a:xfrm>
          </p:grpSpPr>
          <p:grpSp>
            <p:nvGrpSpPr>
              <p:cNvPr id="60" name="Group 59"/>
              <p:cNvGrpSpPr/>
              <p:nvPr/>
            </p:nvGrpSpPr>
            <p:grpSpPr>
              <a:xfrm>
                <a:off x="1830205" y="1386668"/>
                <a:ext cx="10175748" cy="633948"/>
                <a:chOff x="1830205" y="1386668"/>
                <a:chExt cx="10175748" cy="633948"/>
              </a:xfrm>
            </p:grpSpPr>
            <p:sp>
              <p:nvSpPr>
                <p:cNvPr id="10240" name="TextBox 127">
                  <a:hlinkClick r:id="" action="ppaction://hlinkshowjump?jump=nextslide"/>
                </p:cNvPr>
                <p:cNvSpPr txBox="1"/>
                <p:nvPr/>
              </p:nvSpPr>
              <p:spPr>
                <a:xfrm>
                  <a:off x="2226732" y="1503599"/>
                  <a:ext cx="9382694" cy="400087"/>
                </a:xfrm>
                <a:prstGeom prst="rect">
                  <a:avLst/>
                </a:prstGeom>
                <a:noFill/>
              </p:spPr>
              <p:txBody>
                <a:bodyPr wrap="square" lIns="91418" tIns="45709" rIns="91418" bIns="45709">
                  <a:spAutoFit/>
                </a:bodyPr>
                <a:lstStyle/>
                <a:p>
                  <a:r>
                    <a:rPr lang="en-US" sz="2000" b="1" dirty="0"/>
                    <a:t>MS-Decipher:</a:t>
                  </a:r>
                  <a:r>
                    <a:rPr lang="en-US" sz="2000" dirty="0"/>
                    <a:t> Novel Strategy for Identification of O-Glycopeptide</a:t>
                  </a:r>
                  <a:endParaRPr lang="en-US" sz="2000" dirty="0"/>
                </a:p>
              </p:txBody>
            </p:sp>
            <p:sp>
              <p:nvSpPr>
                <p:cNvPr id="10241" name="平行四边形 52"/>
                <p:cNvSpPr/>
                <p:nvPr/>
              </p:nvSpPr>
              <p:spPr>
                <a:xfrm>
                  <a:off x="1830205" y="1386668"/>
                  <a:ext cx="10175748" cy="633948"/>
                </a:xfrm>
                <a:prstGeom prst="parallelogram">
                  <a:avLst>
                    <a:gd name="adj" fmla="val 53347"/>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Group 60"/>
              <p:cNvGrpSpPr/>
              <p:nvPr/>
            </p:nvGrpSpPr>
            <p:grpSpPr>
              <a:xfrm>
                <a:off x="932016" y="1386668"/>
                <a:ext cx="1052252" cy="633948"/>
                <a:chOff x="932016" y="1386668"/>
                <a:chExt cx="1052252" cy="633948"/>
              </a:xfrm>
            </p:grpSpPr>
            <p:sp>
              <p:nvSpPr>
                <p:cNvPr id="62" name="平行四边形 1"/>
                <p:cNvSpPr/>
                <p:nvPr/>
              </p:nvSpPr>
              <p:spPr>
                <a:xfrm>
                  <a:off x="932016" y="1386668"/>
                  <a:ext cx="1052252" cy="633948"/>
                </a:xfrm>
                <a:prstGeom prst="parallelogram">
                  <a:avLst>
                    <a:gd name="adj" fmla="val 5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2"/>
                <p:cNvSpPr txBox="1"/>
                <p:nvPr/>
              </p:nvSpPr>
              <p:spPr>
                <a:xfrm>
                  <a:off x="1157330" y="1472810"/>
                  <a:ext cx="562975"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03</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10244" name="Group 10243"/>
            <p:cNvGrpSpPr/>
            <p:nvPr/>
          </p:nvGrpSpPr>
          <p:grpSpPr>
            <a:xfrm>
              <a:off x="553607" y="5077593"/>
              <a:ext cx="11073937" cy="633948"/>
              <a:chOff x="932016" y="1386668"/>
              <a:chExt cx="11073937" cy="633948"/>
            </a:xfrm>
          </p:grpSpPr>
          <p:grpSp>
            <p:nvGrpSpPr>
              <p:cNvPr id="10245" name="Group 10244"/>
              <p:cNvGrpSpPr/>
              <p:nvPr/>
            </p:nvGrpSpPr>
            <p:grpSpPr>
              <a:xfrm>
                <a:off x="1830205" y="1386668"/>
                <a:ext cx="10175748" cy="633948"/>
                <a:chOff x="1830205" y="1386668"/>
                <a:chExt cx="10175748" cy="633948"/>
              </a:xfrm>
            </p:grpSpPr>
            <p:sp>
              <p:nvSpPr>
                <p:cNvPr id="10249" name="TextBox 127">
                  <a:hlinkClick r:id="" action="ppaction://hlinkshowjump?jump=nextslide"/>
                </p:cNvPr>
                <p:cNvSpPr txBox="1"/>
                <p:nvPr/>
              </p:nvSpPr>
              <p:spPr>
                <a:xfrm>
                  <a:off x="2226732" y="1503599"/>
                  <a:ext cx="9382694" cy="400087"/>
                </a:xfrm>
                <a:prstGeom prst="rect">
                  <a:avLst/>
                </a:prstGeom>
                <a:noFill/>
              </p:spPr>
              <p:txBody>
                <a:bodyPr wrap="square" lIns="91418" tIns="45709" rIns="91418" bIns="45709">
                  <a:spAutoFit/>
                </a:bodyPr>
                <a:lstStyle/>
                <a:p>
                  <a:r>
                    <a:rPr lang="en-US" sz="2000" b="1" dirty="0"/>
                    <a:t>Glyco-Decipher 2.0:</a:t>
                  </a:r>
                  <a:r>
                    <a:rPr lang="en-US" sz="2000" dirty="0"/>
                    <a:t> Towards Simultaneous </a:t>
                  </a:r>
                  <a:r>
                    <a:rPr lang="en-US" altLang="zh-CN" sz="2000" dirty="0"/>
                    <a:t>Analysis of O-/N-Glycopeptides</a:t>
                  </a:r>
                  <a:endParaRPr lang="en-US" sz="2000" dirty="0"/>
                </a:p>
              </p:txBody>
            </p:sp>
            <p:sp>
              <p:nvSpPr>
                <p:cNvPr id="10250" name="平行四边形 52"/>
                <p:cNvSpPr/>
                <p:nvPr/>
              </p:nvSpPr>
              <p:spPr>
                <a:xfrm>
                  <a:off x="1830205" y="1386668"/>
                  <a:ext cx="10175748" cy="633948"/>
                </a:xfrm>
                <a:prstGeom prst="parallelogram">
                  <a:avLst>
                    <a:gd name="adj" fmla="val 53347"/>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246" name="Group 10245"/>
              <p:cNvGrpSpPr/>
              <p:nvPr/>
            </p:nvGrpSpPr>
            <p:grpSpPr>
              <a:xfrm>
                <a:off x="932016" y="1386668"/>
                <a:ext cx="1052252" cy="633948"/>
                <a:chOff x="932016" y="1386668"/>
                <a:chExt cx="1052252" cy="633948"/>
              </a:xfrm>
            </p:grpSpPr>
            <p:sp>
              <p:nvSpPr>
                <p:cNvPr id="10247" name="平行四边形 1"/>
                <p:cNvSpPr/>
                <p:nvPr/>
              </p:nvSpPr>
              <p:spPr>
                <a:xfrm>
                  <a:off x="932016" y="1386668"/>
                  <a:ext cx="1052252" cy="633948"/>
                </a:xfrm>
                <a:prstGeom prst="parallelogram">
                  <a:avLst>
                    <a:gd name="adj" fmla="val 5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48" name="文本框 2"/>
                <p:cNvSpPr txBox="1"/>
                <p:nvPr/>
              </p:nvSpPr>
              <p:spPr>
                <a:xfrm>
                  <a:off x="1157330" y="1472810"/>
                  <a:ext cx="562975"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grpSp>
      <p:sp>
        <p:nvSpPr>
          <p:cNvPr id="3" name="圆角矩形 5"/>
          <p:cNvSpPr/>
          <p:nvPr/>
        </p:nvSpPr>
        <p:spPr>
          <a:xfrm>
            <a:off x="394855" y="4780429"/>
            <a:ext cx="11402290" cy="1359114"/>
          </a:xfrm>
          <a:prstGeom prst="roundRect">
            <a:avLst>
              <a:gd name="adj" fmla="val 916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圆角矩形 5"/>
          <p:cNvSpPr/>
          <p:nvPr/>
        </p:nvSpPr>
        <p:spPr>
          <a:xfrm>
            <a:off x="394855" y="923640"/>
            <a:ext cx="11402290" cy="2600697"/>
          </a:xfrm>
          <a:prstGeom prst="roundRect">
            <a:avLst>
              <a:gd name="adj" fmla="val 916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066800" y="99475"/>
            <a:ext cx="10058400" cy="52322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Reduced Search Space with O-Search Strategy</a:t>
            </a:r>
            <a:endPar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pic>
        <p:nvPicPr>
          <p:cNvPr id="2" name="图片 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92638" y="968455"/>
            <a:ext cx="4419768" cy="2705468"/>
          </a:xfrm>
          <a:prstGeom prst="rect">
            <a:avLst/>
          </a:prstGeom>
          <a:noFill/>
        </p:spPr>
      </p:pic>
      <p:pic>
        <p:nvPicPr>
          <p:cNvPr id="3" name="图片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6039" y="1054827"/>
            <a:ext cx="5440045" cy="4102100"/>
          </a:xfrm>
          <a:prstGeom prst="rect">
            <a:avLst/>
          </a:prstGeom>
          <a:noFill/>
        </p:spPr>
      </p:pic>
      <p:sp>
        <p:nvSpPr>
          <p:cNvPr id="5" name="文本框 4"/>
          <p:cNvSpPr txBox="1"/>
          <p:nvPr/>
        </p:nvSpPr>
        <p:spPr>
          <a:xfrm>
            <a:off x="1169670" y="3674110"/>
            <a:ext cx="4344670" cy="306705"/>
          </a:xfrm>
          <a:prstGeom prst="rect">
            <a:avLst/>
          </a:prstGeom>
          <a:noFill/>
        </p:spPr>
        <p:txBody>
          <a:bodyPr wrap="square">
            <a:spAutoFit/>
          </a:bodyPr>
          <a:lstStyle/>
          <a:p>
            <a:r>
              <a:rPr lang="en-US" altLang="zh-CN" sz="1400" b="1" i="1" dirty="0"/>
              <a:t>Ye et al, </a:t>
            </a:r>
            <a:r>
              <a:rPr lang="zh-CN" altLang="en-US" sz="1400" b="1" i="1" dirty="0"/>
              <a:t>Anal</a:t>
            </a:r>
            <a:r>
              <a:rPr lang="en-US" altLang="zh-CN" sz="1400" b="1" i="1" dirty="0"/>
              <a:t>.</a:t>
            </a:r>
            <a:r>
              <a:rPr lang="zh-CN" altLang="en-US" sz="1400" b="1" i="1" dirty="0"/>
              <a:t> Chem</a:t>
            </a:r>
            <a:r>
              <a:rPr lang="en-US" altLang="zh-CN" sz="1400" b="1" i="1" dirty="0"/>
              <a:t>.</a:t>
            </a:r>
            <a:r>
              <a:rPr lang="en-US" altLang="zh-CN" sz="1400" b="1" dirty="0"/>
              <a:t>,</a:t>
            </a:r>
            <a:r>
              <a:rPr lang="zh-CN" altLang="en-US" sz="1400" b="1" dirty="0"/>
              <a:t> </a:t>
            </a:r>
            <a:r>
              <a:rPr lang="en-US" altLang="zh-CN" sz="1400" b="1" dirty="0">
                <a:solidFill>
                  <a:srgbClr val="FF0000"/>
                </a:solidFill>
              </a:rPr>
              <a:t>2019</a:t>
            </a:r>
            <a:r>
              <a:rPr lang="en-US" altLang="zh-CN" sz="1400" b="1" dirty="0"/>
              <a:t>. </a:t>
            </a:r>
            <a:r>
              <a:rPr lang="zh-CN" altLang="en-US" sz="1400" b="1" dirty="0"/>
              <a:t>91</a:t>
            </a:r>
            <a:r>
              <a:rPr lang="en-US" altLang="zh-CN" sz="1400" b="1" dirty="0"/>
              <a:t>(6),</a:t>
            </a:r>
            <a:r>
              <a:rPr lang="zh-CN" altLang="en-US" sz="1400" b="1" dirty="0"/>
              <a:t> 3852-3859</a:t>
            </a:r>
            <a:endParaRPr lang="zh-CN" altLang="en-US" sz="1400" b="1" dirty="0"/>
          </a:p>
        </p:txBody>
      </p:sp>
      <p:sp>
        <p:nvSpPr>
          <p:cNvPr id="7" name="文本框 6"/>
          <p:cNvSpPr txBox="1"/>
          <p:nvPr/>
        </p:nvSpPr>
        <p:spPr>
          <a:xfrm>
            <a:off x="160505" y="5458276"/>
            <a:ext cx="11597299" cy="369332"/>
          </a:xfrm>
          <a:prstGeom prst="rect">
            <a:avLst/>
          </a:prstGeom>
          <a:solidFill>
            <a:schemeClr val="accent5">
              <a:lumMod val="75000"/>
            </a:schemeClr>
          </a:solidFill>
        </p:spPr>
        <p:txBody>
          <a:bodyPr wrap="square">
            <a:spAutoFit/>
          </a:bodyPr>
          <a:lstStyle/>
          <a:p>
            <a:pPr algn="ctr"/>
            <a:r>
              <a:rPr lang="en-US" altLang="zh-CN" sz="1800" b="1" dirty="0">
                <a:solidFill>
                  <a:schemeClr val="bg1"/>
                </a:solidFill>
                <a:latin typeface="+mj-lt"/>
              </a:rPr>
              <a:t>Search space for O-glycopeptide is significantly reduced by enumerating combinations of O-glycans</a:t>
            </a:r>
            <a:endParaRPr lang="zh-CN" altLang="en-US" b="1" dirty="0">
              <a:solidFill>
                <a:schemeClr val="bg1"/>
              </a:solidFill>
            </a:endParaRPr>
          </a:p>
        </p:txBody>
      </p:sp>
      <p:sp>
        <p:nvSpPr>
          <p:cNvPr id="4" name="文本框 3"/>
          <p:cNvSpPr txBox="1"/>
          <p:nvPr/>
        </p:nvSpPr>
        <p:spPr>
          <a:xfrm>
            <a:off x="779780" y="4197350"/>
            <a:ext cx="4995545" cy="737235"/>
          </a:xfrm>
          <a:prstGeom prst="rect">
            <a:avLst/>
          </a:prstGeom>
          <a:noFill/>
        </p:spPr>
        <p:txBody>
          <a:bodyPr wrap="square" rtlCol="0" anchor="t">
            <a:spAutoFit/>
          </a:bodyPr>
          <a:p>
            <a:r>
              <a:rPr lang="en-US" altLang="zh-CN" sz="1400" b="1"/>
              <a:t>Setting varible glycan modifications on peptide level is the same to setting the mass offset in </a:t>
            </a:r>
            <a:r>
              <a:rPr lang="zh-CN" altLang="en-US" sz="1400" b="1"/>
              <a:t>MSFragger-Glyco</a:t>
            </a:r>
            <a:r>
              <a:rPr lang="en-US" altLang="zh-CN" sz="1400" b="1"/>
              <a:t> (Nesvizhskii et al, </a:t>
            </a:r>
            <a:r>
              <a:rPr lang="en-US" altLang="zh-CN" sz="1400" b="1" i="1"/>
              <a:t>Nat. Methods</a:t>
            </a:r>
            <a:r>
              <a:rPr lang="en-US" altLang="zh-CN" sz="1400" b="1"/>
              <a:t>,</a:t>
            </a:r>
            <a:r>
              <a:rPr lang="en-US" altLang="zh-CN" sz="1400" b="1">
                <a:solidFill>
                  <a:srgbClr val="FF0000"/>
                </a:solidFill>
              </a:rPr>
              <a:t> 2020</a:t>
            </a:r>
            <a:r>
              <a:rPr lang="en-US" altLang="zh-CN" sz="1400" b="1"/>
              <a:t>, 17, 1125)</a:t>
            </a:r>
            <a:endParaRPr lang="en-US" altLang="zh-CN" sz="1400"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066800" y="99475"/>
            <a:ext cx="10058400" cy="52322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Implementation of O-Search Strategy in MS-Decipher</a:t>
            </a:r>
            <a:endPar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pic>
        <p:nvPicPr>
          <p:cNvPr id="9" name="图片 8"/>
          <p:cNvPicPr>
            <a:picLocks noChangeAspect="1"/>
          </p:cNvPicPr>
          <p:nvPr/>
        </p:nvPicPr>
        <p:blipFill>
          <a:blip r:embed="rId1"/>
          <a:stretch>
            <a:fillRect/>
          </a:stretch>
        </p:blipFill>
        <p:spPr>
          <a:xfrm>
            <a:off x="702310" y="1242695"/>
            <a:ext cx="2758440" cy="4569460"/>
          </a:xfrm>
          <a:prstGeom prst="rect">
            <a:avLst/>
          </a:prstGeom>
        </p:spPr>
      </p:pic>
      <p:sp>
        <p:nvSpPr>
          <p:cNvPr id="11" name="文本框 10"/>
          <p:cNvSpPr txBox="1"/>
          <p:nvPr/>
        </p:nvSpPr>
        <p:spPr>
          <a:xfrm>
            <a:off x="702573" y="6134379"/>
            <a:ext cx="3979653" cy="338554"/>
          </a:xfrm>
          <a:prstGeom prst="rect">
            <a:avLst/>
          </a:prstGeom>
          <a:noFill/>
        </p:spPr>
        <p:txBody>
          <a:bodyPr wrap="square">
            <a:spAutoFit/>
          </a:bodyPr>
          <a:lstStyle/>
          <a:p>
            <a:r>
              <a:rPr lang="zh-CN" altLang="en-US" sz="1600" i="1" dirty="0"/>
              <a:t>Bioinformatics</a:t>
            </a:r>
            <a:r>
              <a:rPr lang="en-US" altLang="zh-CN" sz="1600" i="1" dirty="0"/>
              <a:t>, </a:t>
            </a:r>
            <a:r>
              <a:rPr lang="en-US" altLang="zh-CN" sz="1600" dirty="0"/>
              <a:t>2022,</a:t>
            </a:r>
            <a:r>
              <a:rPr lang="zh-CN" altLang="en-US" sz="1600" dirty="0"/>
              <a:t> 38</a:t>
            </a:r>
            <a:r>
              <a:rPr lang="en-US" altLang="zh-CN" sz="1600" dirty="0"/>
              <a:t>(7)</a:t>
            </a:r>
            <a:r>
              <a:rPr lang="zh-CN" altLang="en-US" sz="1600" dirty="0"/>
              <a:t>, 1911-1919</a:t>
            </a:r>
            <a:endParaRPr lang="zh-CN" altLang="en-US" sz="1600" dirty="0"/>
          </a:p>
        </p:txBody>
      </p:sp>
      <p:sp>
        <p:nvSpPr>
          <p:cNvPr id="13" name="文本框 12"/>
          <p:cNvSpPr txBox="1"/>
          <p:nvPr/>
        </p:nvSpPr>
        <p:spPr>
          <a:xfrm>
            <a:off x="7406573" y="6134268"/>
            <a:ext cx="4265193" cy="338554"/>
          </a:xfrm>
          <a:prstGeom prst="rect">
            <a:avLst/>
          </a:prstGeom>
          <a:noFill/>
        </p:spPr>
        <p:txBody>
          <a:bodyPr wrap="square">
            <a:spAutoFit/>
          </a:bodyPr>
          <a:lstStyle/>
          <a:p>
            <a:r>
              <a:rPr lang="zh-CN" altLang="en-US" sz="1600" i="1" dirty="0"/>
              <a:t>Anal</a:t>
            </a:r>
            <a:r>
              <a:rPr lang="en-US" altLang="zh-CN" sz="1600" i="1" dirty="0"/>
              <a:t>. </a:t>
            </a:r>
            <a:r>
              <a:rPr lang="zh-CN" altLang="en-US" sz="1600" i="1" dirty="0"/>
              <a:t>Chem</a:t>
            </a:r>
            <a:r>
              <a:rPr lang="en-US" altLang="zh-CN" sz="1600" i="1" dirty="0"/>
              <a:t>.</a:t>
            </a:r>
            <a:r>
              <a:rPr lang="en-US" altLang="zh-CN" sz="1600" dirty="0"/>
              <a:t>, 2023, </a:t>
            </a:r>
            <a:r>
              <a:rPr lang="zh-CN" altLang="en-US" sz="1600" dirty="0"/>
              <a:t>95</a:t>
            </a:r>
            <a:r>
              <a:rPr lang="en-US" altLang="zh-CN" sz="1600" dirty="0"/>
              <a:t>(26)</a:t>
            </a:r>
            <a:r>
              <a:rPr lang="zh-CN" altLang="en-US" sz="1600" dirty="0"/>
              <a:t>, 9761-9768</a:t>
            </a:r>
            <a:endParaRPr lang="zh-CN" altLang="en-US" sz="1600" dirty="0"/>
          </a:p>
        </p:txBody>
      </p:sp>
      <p:sp>
        <p:nvSpPr>
          <p:cNvPr id="2" name="文本框 1"/>
          <p:cNvSpPr txBox="1"/>
          <p:nvPr/>
        </p:nvSpPr>
        <p:spPr>
          <a:xfrm>
            <a:off x="4318000" y="1561465"/>
            <a:ext cx="2945130" cy="1198880"/>
          </a:xfrm>
          <a:prstGeom prst="rect">
            <a:avLst/>
          </a:prstGeom>
          <a:noFill/>
        </p:spPr>
        <p:txBody>
          <a:bodyPr wrap="square" rtlCol="0" anchor="t">
            <a:spAutoFit/>
          </a:bodyPr>
          <a:p>
            <a:pPr marL="0" indent="0" algn="just" eaLnBrk="1" hangingPunct="1">
              <a:lnSpc>
                <a:spcPct val="150000"/>
              </a:lnSpc>
              <a:spcBef>
                <a:spcPct val="50000"/>
              </a:spcBef>
              <a:buNone/>
            </a:pPr>
            <a:r>
              <a:rPr lang="en-US" altLang="zh-CN" sz="1200" b="1" dirty="0">
                <a:solidFill>
                  <a:schemeClr val="accent5">
                    <a:lumMod val="75000"/>
                  </a:schemeClr>
                </a:solidFill>
                <a:latin typeface="Times New Roman" panose="02020603050405020304" pitchFamily="18" charset="0"/>
                <a:ea typeface="黑体" panose="02010609060101010101" pitchFamily="2" charset="-122"/>
                <a:cs typeface="Times New Roman" panose="02020603050405020304" pitchFamily="18" charset="0"/>
                <a:sym typeface="+mn-ea"/>
              </a:rPr>
              <a:t> MS-Decipher: A User-Friendly Proteome Database Search Software with an Emphasis on Deciphering the Spectra of O-Linked Glycopeptides</a:t>
            </a:r>
            <a:endParaRPr lang="en-US" altLang="zh-CN" sz="1200" b="1" dirty="0">
              <a:solidFill>
                <a:schemeClr val="accent5">
                  <a:lumMod val="75000"/>
                </a:schemeClr>
              </a:solidFill>
              <a:latin typeface="Times New Roman" panose="02020603050405020304" pitchFamily="18" charset="0"/>
              <a:ea typeface="黑体" panose="02010609060101010101" pitchFamily="2" charset="-122"/>
              <a:cs typeface="Times New Roman" panose="02020603050405020304" pitchFamily="18" charset="0"/>
              <a:sym typeface="+mn-ea"/>
            </a:endParaRPr>
          </a:p>
        </p:txBody>
      </p:sp>
      <p:pic>
        <p:nvPicPr>
          <p:cNvPr id="3" name="图片 2"/>
          <p:cNvPicPr>
            <a:picLocks noChangeAspect="1"/>
          </p:cNvPicPr>
          <p:nvPr/>
        </p:nvPicPr>
        <p:blipFill>
          <a:blip r:embed="rId2"/>
          <a:stretch>
            <a:fillRect/>
          </a:stretch>
        </p:blipFill>
        <p:spPr>
          <a:xfrm>
            <a:off x="7908925" y="1242695"/>
            <a:ext cx="3543300" cy="4762500"/>
          </a:xfrm>
          <a:prstGeom prst="rect">
            <a:avLst/>
          </a:prstGeom>
        </p:spPr>
      </p:pic>
      <p:sp>
        <p:nvSpPr>
          <p:cNvPr id="4" name="左箭头 3"/>
          <p:cNvSpPr/>
          <p:nvPr/>
        </p:nvSpPr>
        <p:spPr>
          <a:xfrm>
            <a:off x="3863340" y="2039620"/>
            <a:ext cx="272415" cy="24257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4145915" y="3429000"/>
            <a:ext cx="2945130" cy="1198880"/>
          </a:xfrm>
          <a:prstGeom prst="rect">
            <a:avLst/>
          </a:prstGeom>
          <a:noFill/>
        </p:spPr>
        <p:txBody>
          <a:bodyPr wrap="square" rtlCol="0" anchor="t">
            <a:spAutoFit/>
          </a:bodyPr>
          <a:p>
            <a:pPr marL="0" indent="0" algn="just" eaLnBrk="1" hangingPunct="1">
              <a:lnSpc>
                <a:spcPct val="150000"/>
              </a:lnSpc>
              <a:spcBef>
                <a:spcPct val="50000"/>
              </a:spcBef>
              <a:buNone/>
            </a:pPr>
            <a:r>
              <a:rPr lang="en-US" altLang="zh-CN" sz="1200" b="1" dirty="0">
                <a:solidFill>
                  <a:schemeClr val="accent5">
                    <a:lumMod val="75000"/>
                  </a:schemeClr>
                </a:solidFill>
                <a:latin typeface="Times New Roman" panose="02020603050405020304" pitchFamily="18" charset="0"/>
                <a:ea typeface="黑体" panose="02010609060101010101" pitchFamily="2" charset="-122"/>
                <a:cs typeface="Times New Roman" panose="02020603050405020304" pitchFamily="18" charset="0"/>
                <a:sym typeface="+mn-ea"/>
              </a:rPr>
              <a:t>O-Search-Pattern: A searching tool utilizing the Y-ion pattern to enhance O-glycopeptide identification for the analysis of O-GalNAc glycoproteome </a:t>
            </a:r>
            <a:endParaRPr lang="en-US" altLang="zh-CN" sz="1200" b="1" dirty="0">
              <a:solidFill>
                <a:schemeClr val="accent5">
                  <a:lumMod val="75000"/>
                </a:schemeClr>
              </a:solidFill>
              <a:latin typeface="Times New Roman" panose="02020603050405020304" pitchFamily="18" charset="0"/>
              <a:ea typeface="黑体" panose="02010609060101010101" pitchFamily="2" charset="-122"/>
              <a:cs typeface="Times New Roman" panose="02020603050405020304" pitchFamily="18" charset="0"/>
              <a:sym typeface="+mn-ea"/>
            </a:endParaRPr>
          </a:p>
        </p:txBody>
      </p:sp>
      <p:sp>
        <p:nvSpPr>
          <p:cNvPr id="6" name="左箭头 5"/>
          <p:cNvSpPr/>
          <p:nvPr>
            <p:custDataLst>
              <p:tags r:id="rId3"/>
            </p:custDataLst>
          </p:nvPr>
        </p:nvSpPr>
        <p:spPr>
          <a:xfrm rot="10800000">
            <a:off x="7273290" y="3722370"/>
            <a:ext cx="272415" cy="24257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524000" y="99475"/>
            <a:ext cx="9144000" cy="52322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Outline</a:t>
            </a:r>
            <a:endPar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grpSp>
        <p:nvGrpSpPr>
          <p:cNvPr id="2" name="Group 1"/>
          <p:cNvGrpSpPr/>
          <p:nvPr/>
        </p:nvGrpSpPr>
        <p:grpSpPr>
          <a:xfrm>
            <a:off x="553607" y="1351039"/>
            <a:ext cx="11073937" cy="4360502"/>
            <a:chOff x="553607" y="1351039"/>
            <a:chExt cx="11073937" cy="4360502"/>
          </a:xfrm>
        </p:grpSpPr>
        <p:grpSp>
          <p:nvGrpSpPr>
            <p:cNvPr id="51" name="Group 50"/>
            <p:cNvGrpSpPr/>
            <p:nvPr/>
          </p:nvGrpSpPr>
          <p:grpSpPr>
            <a:xfrm>
              <a:off x="553607" y="1351039"/>
              <a:ext cx="11073937" cy="633948"/>
              <a:chOff x="932016" y="1386668"/>
              <a:chExt cx="11073937" cy="633948"/>
            </a:xfrm>
          </p:grpSpPr>
          <p:grpSp>
            <p:nvGrpSpPr>
              <p:cNvPr id="50" name="Group 49"/>
              <p:cNvGrpSpPr/>
              <p:nvPr/>
            </p:nvGrpSpPr>
            <p:grpSpPr>
              <a:xfrm>
                <a:off x="1830205" y="1386668"/>
                <a:ext cx="10175748" cy="633948"/>
                <a:chOff x="1830205" y="1386668"/>
                <a:chExt cx="10175748" cy="633948"/>
              </a:xfrm>
            </p:grpSpPr>
            <p:sp>
              <p:nvSpPr>
                <p:cNvPr id="15" name="TextBox 127">
                  <a:hlinkClick r:id="" action="ppaction://hlinkshowjump?jump=nextslide"/>
                </p:cNvPr>
                <p:cNvSpPr txBox="1"/>
                <p:nvPr/>
              </p:nvSpPr>
              <p:spPr>
                <a:xfrm>
                  <a:off x="2226732" y="1503599"/>
                  <a:ext cx="9382694" cy="400087"/>
                </a:xfrm>
                <a:prstGeom prst="rect">
                  <a:avLst/>
                </a:prstGeom>
                <a:noFill/>
              </p:spPr>
              <p:txBody>
                <a:bodyPr wrap="square" lIns="91418" tIns="45709" rIns="91418" bIns="45709">
                  <a:spAutoFit/>
                </a:bodyPr>
                <a:lstStyle/>
                <a:p>
                  <a:r>
                    <a:rPr lang="en-US" sz="2000" b="1" dirty="0"/>
                    <a:t>Glyco-Decipher:</a:t>
                  </a:r>
                  <a:r>
                    <a:rPr lang="en-US" sz="2000" dirty="0"/>
                    <a:t> Comprehensive Interpretation of N-Glycopeptide Mass Spectra</a:t>
                  </a:r>
                  <a:endParaRPr lang="en-US" sz="2000" dirty="0"/>
                </a:p>
              </p:txBody>
            </p:sp>
            <p:sp>
              <p:nvSpPr>
                <p:cNvPr id="17" name="平行四边形 52"/>
                <p:cNvSpPr/>
                <p:nvPr/>
              </p:nvSpPr>
              <p:spPr>
                <a:xfrm>
                  <a:off x="1830205" y="1386668"/>
                  <a:ext cx="10175748" cy="633948"/>
                </a:xfrm>
                <a:prstGeom prst="parallelogram">
                  <a:avLst>
                    <a:gd name="adj" fmla="val 53347"/>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Group 48"/>
              <p:cNvGrpSpPr/>
              <p:nvPr/>
            </p:nvGrpSpPr>
            <p:grpSpPr>
              <a:xfrm>
                <a:off x="932016" y="1386668"/>
                <a:ext cx="1052252" cy="633948"/>
                <a:chOff x="932016" y="1386668"/>
                <a:chExt cx="1052252" cy="633948"/>
              </a:xfrm>
            </p:grpSpPr>
            <p:sp>
              <p:nvSpPr>
                <p:cNvPr id="16" name="平行四边形 1"/>
                <p:cNvSpPr/>
                <p:nvPr/>
              </p:nvSpPr>
              <p:spPr>
                <a:xfrm>
                  <a:off x="932016" y="1386668"/>
                  <a:ext cx="1052252" cy="633948"/>
                </a:xfrm>
                <a:prstGeom prst="parallelogram">
                  <a:avLst>
                    <a:gd name="adj" fmla="val 5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2"/>
                <p:cNvSpPr txBox="1"/>
                <p:nvPr/>
              </p:nvSpPr>
              <p:spPr>
                <a:xfrm>
                  <a:off x="1157330" y="1472810"/>
                  <a:ext cx="672875"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52" name="Group 51"/>
            <p:cNvGrpSpPr/>
            <p:nvPr/>
          </p:nvGrpSpPr>
          <p:grpSpPr>
            <a:xfrm>
              <a:off x="553607" y="2593224"/>
              <a:ext cx="11073937" cy="633948"/>
              <a:chOff x="932016" y="1386668"/>
              <a:chExt cx="11073937" cy="633948"/>
            </a:xfrm>
          </p:grpSpPr>
          <p:grpSp>
            <p:nvGrpSpPr>
              <p:cNvPr id="53" name="Group 52"/>
              <p:cNvGrpSpPr/>
              <p:nvPr/>
            </p:nvGrpSpPr>
            <p:grpSpPr>
              <a:xfrm>
                <a:off x="1830205" y="1386668"/>
                <a:ext cx="10175748" cy="633948"/>
                <a:chOff x="1830205" y="1386668"/>
                <a:chExt cx="10175748" cy="633948"/>
              </a:xfrm>
            </p:grpSpPr>
            <p:sp>
              <p:nvSpPr>
                <p:cNvPr id="57" name="TextBox 127">
                  <a:hlinkClick r:id="" action="ppaction://hlinkshowjump?jump=nextslide"/>
                </p:cNvPr>
                <p:cNvSpPr txBox="1"/>
                <p:nvPr/>
              </p:nvSpPr>
              <p:spPr>
                <a:xfrm>
                  <a:off x="2226732" y="1503599"/>
                  <a:ext cx="9382694" cy="400087"/>
                </a:xfrm>
                <a:prstGeom prst="rect">
                  <a:avLst/>
                </a:prstGeom>
                <a:noFill/>
              </p:spPr>
              <p:txBody>
                <a:bodyPr wrap="square" lIns="91418" tIns="45709" rIns="91418" bIns="45709">
                  <a:spAutoFit/>
                </a:bodyPr>
                <a:lstStyle/>
                <a:p>
                  <a:r>
                    <a:rPr lang="en-US" sz="2000" b="1" dirty="0"/>
                    <a:t>GP-Plotter:</a:t>
                  </a:r>
                  <a:r>
                    <a:rPr lang="en-US" sz="2000" dirty="0"/>
                    <a:t> Flexible Visualization of Glycoproteomics Mass Spectrometry Data</a:t>
                  </a:r>
                  <a:endParaRPr lang="en-US" sz="2000" dirty="0"/>
                </a:p>
              </p:txBody>
            </p:sp>
            <p:sp>
              <p:nvSpPr>
                <p:cNvPr id="58" name="平行四边形 52"/>
                <p:cNvSpPr/>
                <p:nvPr/>
              </p:nvSpPr>
              <p:spPr>
                <a:xfrm>
                  <a:off x="1830205" y="1386668"/>
                  <a:ext cx="10175748" cy="633948"/>
                </a:xfrm>
                <a:prstGeom prst="parallelogram">
                  <a:avLst>
                    <a:gd name="adj" fmla="val 53347"/>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Group 53"/>
              <p:cNvGrpSpPr/>
              <p:nvPr/>
            </p:nvGrpSpPr>
            <p:grpSpPr>
              <a:xfrm>
                <a:off x="932016" y="1386668"/>
                <a:ext cx="1052252" cy="633948"/>
                <a:chOff x="932016" y="1386668"/>
                <a:chExt cx="1052252" cy="633948"/>
              </a:xfrm>
            </p:grpSpPr>
            <p:sp>
              <p:nvSpPr>
                <p:cNvPr id="55" name="平行四边形 1"/>
                <p:cNvSpPr/>
                <p:nvPr/>
              </p:nvSpPr>
              <p:spPr>
                <a:xfrm>
                  <a:off x="932016" y="1386668"/>
                  <a:ext cx="1052252" cy="633948"/>
                </a:xfrm>
                <a:prstGeom prst="parallelogram">
                  <a:avLst>
                    <a:gd name="adj" fmla="val 5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2"/>
                <p:cNvSpPr txBox="1"/>
                <p:nvPr/>
              </p:nvSpPr>
              <p:spPr>
                <a:xfrm>
                  <a:off x="1157330" y="1472810"/>
                  <a:ext cx="562975"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59" name="Group 58"/>
            <p:cNvGrpSpPr/>
            <p:nvPr/>
          </p:nvGrpSpPr>
          <p:grpSpPr>
            <a:xfrm>
              <a:off x="553607" y="3835409"/>
              <a:ext cx="11073937" cy="633948"/>
              <a:chOff x="932016" y="1386668"/>
              <a:chExt cx="11073937" cy="633948"/>
            </a:xfrm>
          </p:grpSpPr>
          <p:grpSp>
            <p:nvGrpSpPr>
              <p:cNvPr id="60" name="Group 59"/>
              <p:cNvGrpSpPr/>
              <p:nvPr/>
            </p:nvGrpSpPr>
            <p:grpSpPr>
              <a:xfrm>
                <a:off x="1830205" y="1386668"/>
                <a:ext cx="10175748" cy="633948"/>
                <a:chOff x="1830205" y="1386668"/>
                <a:chExt cx="10175748" cy="633948"/>
              </a:xfrm>
            </p:grpSpPr>
            <p:sp>
              <p:nvSpPr>
                <p:cNvPr id="10240" name="TextBox 127">
                  <a:hlinkClick r:id="" action="ppaction://hlinkshowjump?jump=nextslide"/>
                </p:cNvPr>
                <p:cNvSpPr txBox="1"/>
                <p:nvPr/>
              </p:nvSpPr>
              <p:spPr>
                <a:xfrm>
                  <a:off x="2226732" y="1503599"/>
                  <a:ext cx="9382694" cy="400087"/>
                </a:xfrm>
                <a:prstGeom prst="rect">
                  <a:avLst/>
                </a:prstGeom>
                <a:noFill/>
              </p:spPr>
              <p:txBody>
                <a:bodyPr wrap="square" lIns="91418" tIns="45709" rIns="91418" bIns="45709">
                  <a:spAutoFit/>
                </a:bodyPr>
                <a:lstStyle/>
                <a:p>
                  <a:r>
                    <a:rPr lang="en-US" sz="2000" b="1" dirty="0"/>
                    <a:t>MS-Decipher:</a:t>
                  </a:r>
                  <a:r>
                    <a:rPr lang="en-US" sz="2000" dirty="0"/>
                    <a:t> Novel Strategy for Identification of O-Glycopeptide</a:t>
                  </a:r>
                  <a:endParaRPr lang="en-US" sz="2000" dirty="0"/>
                </a:p>
              </p:txBody>
            </p:sp>
            <p:sp>
              <p:nvSpPr>
                <p:cNvPr id="10241" name="平行四边形 52"/>
                <p:cNvSpPr/>
                <p:nvPr/>
              </p:nvSpPr>
              <p:spPr>
                <a:xfrm>
                  <a:off x="1830205" y="1386668"/>
                  <a:ext cx="10175748" cy="633948"/>
                </a:xfrm>
                <a:prstGeom prst="parallelogram">
                  <a:avLst>
                    <a:gd name="adj" fmla="val 53347"/>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Group 60"/>
              <p:cNvGrpSpPr/>
              <p:nvPr/>
            </p:nvGrpSpPr>
            <p:grpSpPr>
              <a:xfrm>
                <a:off x="932016" y="1386668"/>
                <a:ext cx="1052252" cy="633948"/>
                <a:chOff x="932016" y="1386668"/>
                <a:chExt cx="1052252" cy="633948"/>
              </a:xfrm>
            </p:grpSpPr>
            <p:sp>
              <p:nvSpPr>
                <p:cNvPr id="62" name="平行四边形 1"/>
                <p:cNvSpPr/>
                <p:nvPr/>
              </p:nvSpPr>
              <p:spPr>
                <a:xfrm>
                  <a:off x="932016" y="1386668"/>
                  <a:ext cx="1052252" cy="633948"/>
                </a:xfrm>
                <a:prstGeom prst="parallelogram">
                  <a:avLst>
                    <a:gd name="adj" fmla="val 5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2"/>
                <p:cNvSpPr txBox="1"/>
                <p:nvPr/>
              </p:nvSpPr>
              <p:spPr>
                <a:xfrm>
                  <a:off x="1157330" y="1472810"/>
                  <a:ext cx="562975"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03</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grpSp>
          <p:nvGrpSpPr>
            <p:cNvPr id="10244" name="Group 10243"/>
            <p:cNvGrpSpPr/>
            <p:nvPr/>
          </p:nvGrpSpPr>
          <p:grpSpPr>
            <a:xfrm>
              <a:off x="553607" y="5077593"/>
              <a:ext cx="11073937" cy="633948"/>
              <a:chOff x="932016" y="1386668"/>
              <a:chExt cx="11073937" cy="633948"/>
            </a:xfrm>
          </p:grpSpPr>
          <p:grpSp>
            <p:nvGrpSpPr>
              <p:cNvPr id="10245" name="Group 10244"/>
              <p:cNvGrpSpPr/>
              <p:nvPr/>
            </p:nvGrpSpPr>
            <p:grpSpPr>
              <a:xfrm>
                <a:off x="1830205" y="1386668"/>
                <a:ext cx="10175748" cy="633948"/>
                <a:chOff x="1830205" y="1386668"/>
                <a:chExt cx="10175748" cy="633948"/>
              </a:xfrm>
            </p:grpSpPr>
            <p:sp>
              <p:nvSpPr>
                <p:cNvPr id="10249" name="TextBox 127">
                  <a:hlinkClick r:id="" action="ppaction://hlinkshowjump?jump=nextslide"/>
                </p:cNvPr>
                <p:cNvSpPr txBox="1"/>
                <p:nvPr/>
              </p:nvSpPr>
              <p:spPr>
                <a:xfrm>
                  <a:off x="2226732" y="1503599"/>
                  <a:ext cx="9382694" cy="400087"/>
                </a:xfrm>
                <a:prstGeom prst="rect">
                  <a:avLst/>
                </a:prstGeom>
                <a:noFill/>
              </p:spPr>
              <p:txBody>
                <a:bodyPr wrap="square" lIns="91418" tIns="45709" rIns="91418" bIns="45709">
                  <a:spAutoFit/>
                </a:bodyPr>
                <a:lstStyle/>
                <a:p>
                  <a:r>
                    <a:rPr lang="en-US" sz="2000" b="1" dirty="0"/>
                    <a:t>Glyco-Decipher 2.0:</a:t>
                  </a:r>
                  <a:r>
                    <a:rPr lang="en-US" sz="2000" dirty="0"/>
                    <a:t> Towards Simultaneous </a:t>
                  </a:r>
                  <a:r>
                    <a:rPr lang="en-US" altLang="zh-CN" sz="2000" dirty="0"/>
                    <a:t>Analysis of O-/N-Glycopeptides</a:t>
                  </a:r>
                  <a:endParaRPr lang="en-US" sz="2000" dirty="0"/>
                </a:p>
              </p:txBody>
            </p:sp>
            <p:sp>
              <p:nvSpPr>
                <p:cNvPr id="10250" name="平行四边形 52"/>
                <p:cNvSpPr/>
                <p:nvPr/>
              </p:nvSpPr>
              <p:spPr>
                <a:xfrm>
                  <a:off x="1830205" y="1386668"/>
                  <a:ext cx="10175748" cy="633948"/>
                </a:xfrm>
                <a:prstGeom prst="parallelogram">
                  <a:avLst>
                    <a:gd name="adj" fmla="val 53347"/>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246" name="Group 10245"/>
              <p:cNvGrpSpPr/>
              <p:nvPr/>
            </p:nvGrpSpPr>
            <p:grpSpPr>
              <a:xfrm>
                <a:off x="932016" y="1386668"/>
                <a:ext cx="1052252" cy="633948"/>
                <a:chOff x="932016" y="1386668"/>
                <a:chExt cx="1052252" cy="633948"/>
              </a:xfrm>
            </p:grpSpPr>
            <p:sp>
              <p:nvSpPr>
                <p:cNvPr id="10247" name="平行四边形 1"/>
                <p:cNvSpPr/>
                <p:nvPr/>
              </p:nvSpPr>
              <p:spPr>
                <a:xfrm>
                  <a:off x="932016" y="1386668"/>
                  <a:ext cx="1052252" cy="633948"/>
                </a:xfrm>
                <a:prstGeom prst="parallelogram">
                  <a:avLst>
                    <a:gd name="adj" fmla="val 533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48" name="文本框 2"/>
                <p:cNvSpPr txBox="1"/>
                <p:nvPr/>
              </p:nvSpPr>
              <p:spPr>
                <a:xfrm>
                  <a:off x="1157330" y="1472810"/>
                  <a:ext cx="562975" cy="461665"/>
                </a:xfrm>
                <a:prstGeom prst="rect">
                  <a:avLst/>
                </a:prstGeom>
                <a:noFill/>
              </p:spPr>
              <p:txBody>
                <a:bodyPr wrap="non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04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grpSp>
      <p:sp>
        <p:nvSpPr>
          <p:cNvPr id="4" name="圆角矩形 5"/>
          <p:cNvSpPr/>
          <p:nvPr/>
        </p:nvSpPr>
        <p:spPr>
          <a:xfrm>
            <a:off x="394855" y="923640"/>
            <a:ext cx="11402290" cy="3856789"/>
          </a:xfrm>
          <a:prstGeom prst="roundRect">
            <a:avLst>
              <a:gd name="adj" fmla="val 916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066800" y="99475"/>
            <a:ext cx="10058400" cy="52322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Co-Existence of N-/O-Glycosylation on Proteins</a:t>
            </a:r>
            <a:endPar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pic>
        <p:nvPicPr>
          <p:cNvPr id="5" name="Picture 4"/>
          <p:cNvPicPr>
            <a:picLocks noChangeAspect="1"/>
          </p:cNvPicPr>
          <p:nvPr/>
        </p:nvPicPr>
        <p:blipFill>
          <a:blip r:embed="rId1"/>
          <a:stretch>
            <a:fillRect/>
          </a:stretch>
        </p:blipFill>
        <p:spPr>
          <a:xfrm>
            <a:off x="5691070" y="988727"/>
            <a:ext cx="5943600" cy="1820516"/>
          </a:xfrm>
          <a:prstGeom prst="rect">
            <a:avLst/>
          </a:prstGeom>
        </p:spPr>
      </p:pic>
      <p:sp>
        <p:nvSpPr>
          <p:cNvPr id="6" name="TextBox 5"/>
          <p:cNvSpPr txBox="1"/>
          <p:nvPr/>
        </p:nvSpPr>
        <p:spPr>
          <a:xfrm>
            <a:off x="148576" y="1213543"/>
            <a:ext cx="5434130" cy="646331"/>
          </a:xfrm>
          <a:prstGeom prst="rect">
            <a:avLst/>
          </a:prstGeom>
          <a:noFill/>
        </p:spPr>
        <p:txBody>
          <a:bodyPr wrap="square" rtlCol="0">
            <a:spAutoFit/>
          </a:bodyPr>
          <a:lstStyle/>
          <a:p>
            <a:pPr marL="285750" indent="-285750">
              <a:buFont typeface="Wingdings" panose="05000000000000000000" pitchFamily="2" charset="2"/>
              <a:buChar char="q"/>
            </a:pPr>
            <a:r>
              <a:rPr lang="en-US" dirty="0"/>
              <a:t>“O-Follow-N” glycosylation rule of SARS-CoV-2 spike protein</a:t>
            </a:r>
            <a:endParaRPr lang="en-US" dirty="0"/>
          </a:p>
        </p:txBody>
      </p:sp>
      <p:pic>
        <p:nvPicPr>
          <p:cNvPr id="9" name="Picture 8"/>
          <p:cNvPicPr>
            <a:picLocks noChangeAspect="1"/>
          </p:cNvPicPr>
          <p:nvPr/>
        </p:nvPicPr>
        <p:blipFill>
          <a:blip r:embed="rId2"/>
          <a:stretch>
            <a:fillRect/>
          </a:stretch>
        </p:blipFill>
        <p:spPr>
          <a:xfrm>
            <a:off x="204670" y="3083619"/>
            <a:ext cx="5486400" cy="3539432"/>
          </a:xfrm>
          <a:prstGeom prst="rect">
            <a:avLst/>
          </a:prstGeom>
        </p:spPr>
      </p:pic>
      <p:sp>
        <p:nvSpPr>
          <p:cNvPr id="11" name="文本框 2"/>
          <p:cNvSpPr txBox="1"/>
          <p:nvPr/>
        </p:nvSpPr>
        <p:spPr>
          <a:xfrm>
            <a:off x="381000" y="2134235"/>
            <a:ext cx="4637405" cy="337185"/>
          </a:xfrm>
          <a:prstGeom prst="rect">
            <a:avLst/>
          </a:prstGeom>
          <a:noFill/>
        </p:spPr>
        <p:txBody>
          <a:bodyPr wrap="square">
            <a:spAutoFit/>
          </a:bodyPr>
          <a:lstStyle/>
          <a:p>
            <a:r>
              <a:rPr lang="en-US" altLang="zh-CN" sz="1600" i="1" dirty="0"/>
              <a:t>Fu Gao et al,  Cell Res.</a:t>
            </a:r>
            <a:r>
              <a:rPr lang="en-US" altLang="zh-CN" sz="1600" dirty="0"/>
              <a:t>,</a:t>
            </a:r>
            <a:r>
              <a:rPr lang="zh-CN" altLang="en-US" sz="1600" dirty="0"/>
              <a:t> </a:t>
            </a:r>
            <a:r>
              <a:rPr lang="en-US" altLang="zh-CN" sz="1600" dirty="0"/>
              <a:t>2021, 31(10)</a:t>
            </a:r>
            <a:r>
              <a:rPr lang="zh-CN" altLang="en-US" sz="1600" dirty="0"/>
              <a:t>, </a:t>
            </a:r>
            <a:r>
              <a:rPr lang="en-US" altLang="zh-CN" sz="1600" dirty="0"/>
              <a:t>1123</a:t>
            </a:r>
            <a:r>
              <a:rPr lang="zh-CN" altLang="en-US" sz="1600" dirty="0"/>
              <a:t>-</a:t>
            </a:r>
            <a:r>
              <a:rPr lang="en-US" altLang="zh-CN" sz="1600" dirty="0"/>
              <a:t>1125</a:t>
            </a:r>
            <a:endParaRPr lang="zh-CN" altLang="en-US" sz="1600" dirty="0"/>
          </a:p>
        </p:txBody>
      </p:sp>
      <p:sp>
        <p:nvSpPr>
          <p:cNvPr id="12" name="TextBox 11"/>
          <p:cNvSpPr txBox="1"/>
          <p:nvPr/>
        </p:nvSpPr>
        <p:spPr>
          <a:xfrm>
            <a:off x="6200540" y="4253941"/>
            <a:ext cx="5786790" cy="923330"/>
          </a:xfrm>
          <a:prstGeom prst="rect">
            <a:avLst/>
          </a:prstGeom>
          <a:noFill/>
        </p:spPr>
        <p:txBody>
          <a:bodyPr wrap="square" rtlCol="0">
            <a:spAutoFit/>
          </a:bodyPr>
          <a:lstStyle/>
          <a:p>
            <a:pPr marL="285750" indent="-285750">
              <a:buFont typeface="Wingdings" panose="05000000000000000000" pitchFamily="2" charset="2"/>
              <a:buChar char="q"/>
            </a:pPr>
            <a:r>
              <a:rPr lang="en-US" dirty="0"/>
              <a:t>High Density of N-/O- glycosylation shields of receptor-type protein tyrosine phosphatase alpha (PTPRA)</a:t>
            </a:r>
            <a:endParaRPr lang="en-US" dirty="0"/>
          </a:p>
        </p:txBody>
      </p:sp>
      <p:sp>
        <p:nvSpPr>
          <p:cNvPr id="15" name="文本框 2"/>
          <p:cNvSpPr txBox="1"/>
          <p:nvPr/>
        </p:nvSpPr>
        <p:spPr>
          <a:xfrm>
            <a:off x="6424295" y="5699760"/>
            <a:ext cx="5316220" cy="337185"/>
          </a:xfrm>
          <a:prstGeom prst="rect">
            <a:avLst/>
          </a:prstGeom>
          <a:noFill/>
        </p:spPr>
        <p:txBody>
          <a:bodyPr wrap="square">
            <a:spAutoFit/>
          </a:bodyPr>
          <a:lstStyle/>
          <a:p>
            <a:r>
              <a:rPr lang="en-US" altLang="zh-CN" sz="1600" dirty="0"/>
              <a:t>Kay-Hooi Khoo et al,</a:t>
            </a:r>
            <a:r>
              <a:rPr lang="en-US" altLang="zh-CN" sz="1600" i="1" dirty="0"/>
              <a:t> JACS Au</a:t>
            </a:r>
            <a:r>
              <a:rPr lang="en-US" altLang="zh-CN" sz="1600" dirty="0"/>
              <a:t>,</a:t>
            </a:r>
            <a:r>
              <a:rPr lang="zh-CN" altLang="en-US" sz="1600" dirty="0"/>
              <a:t> </a:t>
            </a:r>
            <a:r>
              <a:rPr lang="en-US" altLang="zh-CN" sz="1600" dirty="0"/>
              <a:t>2023, 3(7)</a:t>
            </a:r>
            <a:r>
              <a:rPr lang="zh-CN" altLang="en-US" sz="1600" dirty="0"/>
              <a:t>, </a:t>
            </a:r>
            <a:r>
              <a:rPr lang="en-US" altLang="zh-CN" sz="1600" dirty="0"/>
              <a:t>1864</a:t>
            </a:r>
            <a:r>
              <a:rPr lang="zh-CN" altLang="en-US" sz="1600" dirty="0"/>
              <a:t>-</a:t>
            </a:r>
            <a:r>
              <a:rPr lang="en-US" altLang="zh-CN" sz="1600" dirty="0"/>
              <a:t>1875</a:t>
            </a:r>
            <a:endParaRPr lang="zh-CN" alt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l="44094"/>
          <a:stretch>
            <a:fillRect/>
          </a:stretch>
        </p:blipFill>
        <p:spPr bwMode="auto">
          <a:xfrm>
            <a:off x="7973695" y="1133475"/>
            <a:ext cx="3597275" cy="459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r="55265"/>
          <a:stretch>
            <a:fillRect/>
          </a:stretch>
        </p:blipFill>
        <p:spPr bwMode="auto">
          <a:xfrm>
            <a:off x="897255" y="894715"/>
            <a:ext cx="2878455" cy="459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54805" y="1511935"/>
            <a:ext cx="4145280" cy="2306955"/>
          </a:xfrm>
          <a:prstGeom prst="rect">
            <a:avLst/>
          </a:prstGeom>
          <a:noFill/>
        </p:spPr>
        <p:txBody>
          <a:bodyPr wrap="square" rtlCol="0">
            <a:spAutoFit/>
          </a:bodyPr>
          <a:lstStyle/>
          <a:p>
            <a:pPr>
              <a:defRPr/>
            </a:pPr>
            <a:r>
              <a:rPr lang="en-US" altLang="zh-CN" sz="1600" b="1" dirty="0"/>
              <a:t>Abnormal changes in protein glycosylation are a </a:t>
            </a:r>
            <a:r>
              <a:rPr lang="en-US" altLang="zh-CN" sz="1600" b="1" dirty="0">
                <a:sym typeface="+mn-ea"/>
              </a:rPr>
              <a:t>hallmark</a:t>
            </a:r>
            <a:r>
              <a:rPr lang="en-US" altLang="zh-CN" sz="1600" b="1" dirty="0"/>
              <a:t> of tumor developmen</a:t>
            </a:r>
            <a:r>
              <a:rPr kumimoji="1" lang="en-US" altLang="zh-CN" sz="1600" b="1" dirty="0">
                <a:latin typeface="Times New Roman" panose="02020603050405020304"/>
                <a:ea typeface="黑体" panose="02010609060101010101" pitchFamily="2" charset="-122"/>
              </a:rPr>
              <a:t>t</a:t>
            </a:r>
            <a:endParaRPr kumimoji="1" lang="en-US" altLang="zh-CN" sz="1600" b="1" dirty="0">
              <a:solidFill>
                <a:srgbClr val="000000"/>
              </a:solidFill>
              <a:latin typeface="Times New Roman" panose="02020603050405020304"/>
              <a:ea typeface="黑体" panose="02010609060101010101" pitchFamily="2" charset="-122"/>
            </a:endParaRPr>
          </a:p>
          <a:p>
            <a:pPr marL="285750" indent="-285750" algn="l">
              <a:lnSpc>
                <a:spcPct val="150000"/>
              </a:lnSpc>
              <a:buFont typeface="Wingdings" panose="05000000000000000000" pitchFamily="2" charset="2"/>
              <a:buChar char="p"/>
            </a:pPr>
            <a:r>
              <a:rPr lang="en-US" altLang="zh-CN" sz="1600" b="1" dirty="0">
                <a:sym typeface="+mn-ea"/>
              </a:rPr>
              <a:t>Truncated O-</a:t>
            </a:r>
            <a:r>
              <a:rPr lang="en-US" altLang="zh-CN" sz="1600" b="1" dirty="0" err="1">
                <a:sym typeface="+mn-ea"/>
              </a:rPr>
              <a:t>glycans</a:t>
            </a:r>
            <a:r>
              <a:rPr lang="en-US" altLang="zh-CN" sz="1600" b="1" dirty="0">
                <a:sym typeface="+mn-ea"/>
              </a:rPr>
              <a:t> (</a:t>
            </a:r>
            <a:r>
              <a:rPr lang="en-US" altLang="zh-CN" sz="1600" b="1" dirty="0" err="1">
                <a:sym typeface="+mn-ea"/>
              </a:rPr>
              <a:t>Tn</a:t>
            </a:r>
            <a:r>
              <a:rPr lang="en-US" altLang="zh-CN" sz="1600" b="1" dirty="0">
                <a:sym typeface="+mn-ea"/>
              </a:rPr>
              <a:t> and </a:t>
            </a:r>
            <a:r>
              <a:rPr lang="en-US" altLang="zh-CN" sz="1600" b="1" dirty="0" err="1">
                <a:sym typeface="+mn-ea"/>
              </a:rPr>
              <a:t>sTn</a:t>
            </a:r>
            <a:r>
              <a:rPr lang="en-US" altLang="zh-CN" sz="1600" b="1" dirty="0">
                <a:sym typeface="+mn-ea"/>
              </a:rPr>
              <a:t>)</a:t>
            </a:r>
            <a:endParaRPr lang="en-US" altLang="zh-CN" sz="1600" b="1" dirty="0"/>
          </a:p>
          <a:p>
            <a:pPr marL="285750" indent="-285750" algn="l">
              <a:lnSpc>
                <a:spcPct val="150000"/>
              </a:lnSpc>
              <a:buFont typeface="Wingdings" panose="05000000000000000000" pitchFamily="2" charset="2"/>
              <a:buChar char="p"/>
            </a:pPr>
            <a:r>
              <a:rPr lang="en-US" altLang="zh-CN" sz="1600" b="1" dirty="0" err="1">
                <a:sym typeface="+mn-ea"/>
              </a:rPr>
              <a:t>Fucosylated</a:t>
            </a:r>
            <a:r>
              <a:rPr lang="en-US" altLang="zh-CN" sz="1600" b="1" dirty="0">
                <a:sym typeface="+mn-ea"/>
              </a:rPr>
              <a:t> branched N-</a:t>
            </a:r>
            <a:r>
              <a:rPr lang="en-US" altLang="zh-CN" sz="1600" b="1" dirty="0" err="1">
                <a:sym typeface="+mn-ea"/>
              </a:rPr>
              <a:t>glycans</a:t>
            </a:r>
            <a:r>
              <a:rPr lang="en-US" altLang="zh-CN" sz="1600" b="1" dirty="0">
                <a:sym typeface="+mn-ea"/>
              </a:rPr>
              <a:t> (</a:t>
            </a:r>
            <a:r>
              <a:rPr lang="en-US" altLang="zh-CN" sz="1600" b="1" dirty="0" err="1">
                <a:sym typeface="+mn-ea"/>
              </a:rPr>
              <a:t>sLeA</a:t>
            </a:r>
            <a:r>
              <a:rPr lang="en-US" altLang="zh-CN" sz="1600" b="1" dirty="0">
                <a:sym typeface="+mn-ea"/>
              </a:rPr>
              <a:t> and </a:t>
            </a:r>
            <a:r>
              <a:rPr lang="en-US" altLang="zh-CN" sz="1600" b="1" dirty="0" err="1">
                <a:sym typeface="+mn-ea"/>
              </a:rPr>
              <a:t>SLeX</a:t>
            </a:r>
            <a:r>
              <a:rPr lang="en-US" altLang="zh-CN" sz="1600" b="1" dirty="0">
                <a:sym typeface="+mn-ea"/>
              </a:rPr>
              <a:t>)</a:t>
            </a:r>
            <a:endParaRPr lang="en-US" altLang="zh-CN" sz="1600" b="1" dirty="0"/>
          </a:p>
          <a:p>
            <a:pPr marL="285750" indent="-285750" algn="l">
              <a:lnSpc>
                <a:spcPct val="150000"/>
              </a:lnSpc>
              <a:buFont typeface="Wingdings" panose="05000000000000000000" pitchFamily="2" charset="2"/>
              <a:buChar char="p"/>
            </a:pPr>
            <a:r>
              <a:rPr lang="en-US" altLang="zh-CN" sz="1600" b="1" dirty="0">
                <a:sym typeface="+mn-ea"/>
              </a:rPr>
              <a:t>Highly branched N-</a:t>
            </a:r>
            <a:r>
              <a:rPr lang="en-US" altLang="zh-CN" sz="1600" b="1" dirty="0" err="1">
                <a:sym typeface="+mn-ea"/>
              </a:rPr>
              <a:t>glycans</a:t>
            </a:r>
            <a:endParaRPr kumimoji="1" lang="zh-CN" altLang="en-US" sz="1600" b="1" dirty="0">
              <a:solidFill>
                <a:srgbClr val="000000"/>
              </a:solidFill>
              <a:latin typeface="Times New Roman" panose="02020603050405020304"/>
              <a:ea typeface="黑体" panose="02010609060101010101" pitchFamily="2" charset="-122"/>
            </a:endParaRPr>
          </a:p>
        </p:txBody>
      </p:sp>
      <p:sp>
        <p:nvSpPr>
          <p:cNvPr id="5" name="TextBox 4"/>
          <p:cNvSpPr txBox="1"/>
          <p:nvPr/>
        </p:nvSpPr>
        <p:spPr>
          <a:xfrm>
            <a:off x="863981" y="6276467"/>
            <a:ext cx="3474720" cy="261610"/>
          </a:xfrm>
          <a:prstGeom prst="rect">
            <a:avLst/>
          </a:prstGeom>
          <a:noFill/>
        </p:spPr>
        <p:txBody>
          <a:bodyPr wrap="square" rtlCol="0">
            <a:spAutoFit/>
          </a:bodyPr>
          <a:lstStyle/>
          <a:p>
            <a:pPr>
              <a:defRPr/>
            </a:pPr>
            <a:r>
              <a:rPr kumimoji="1" lang="en-US" altLang="zh-CN" sz="1050" b="1" dirty="0" err="1">
                <a:solidFill>
                  <a:srgbClr val="000000"/>
                </a:solidFill>
                <a:latin typeface="Times New Roman" panose="02020603050405020304" pitchFamily="18" charset="0"/>
                <a:ea typeface="宋体" panose="02010600030101010101" pitchFamily="2" charset="-122"/>
              </a:rPr>
              <a:t>Munkley</a:t>
            </a:r>
            <a:r>
              <a:rPr kumimoji="1" lang="en-US" altLang="zh-CN" sz="1050" b="1" dirty="0">
                <a:solidFill>
                  <a:srgbClr val="000000"/>
                </a:solidFill>
                <a:latin typeface="Times New Roman" panose="02020603050405020304" pitchFamily="18" charset="0"/>
                <a:ea typeface="宋体" panose="02010600030101010101" pitchFamily="2" charset="-122"/>
              </a:rPr>
              <a:t>, et al, </a:t>
            </a:r>
            <a:r>
              <a:rPr kumimoji="1" lang="en-US" altLang="zh-CN" sz="1050" b="1" i="1" dirty="0" err="1">
                <a:solidFill>
                  <a:srgbClr val="000000"/>
                </a:solidFill>
                <a:latin typeface="Times New Roman" panose="02020603050405020304" pitchFamily="18" charset="0"/>
                <a:ea typeface="宋体" panose="02010600030101010101" pitchFamily="2" charset="-122"/>
              </a:rPr>
              <a:t>Oncol</a:t>
            </a:r>
            <a:r>
              <a:rPr kumimoji="1" lang="en-US" altLang="zh-CN" sz="1050" b="1" i="1" dirty="0">
                <a:solidFill>
                  <a:srgbClr val="000000"/>
                </a:solidFill>
                <a:latin typeface="Times New Roman" panose="02020603050405020304" pitchFamily="18" charset="0"/>
                <a:ea typeface="宋体" panose="02010600030101010101" pitchFamily="2" charset="-122"/>
              </a:rPr>
              <a:t> </a:t>
            </a:r>
            <a:r>
              <a:rPr kumimoji="1" lang="en-US" altLang="zh-CN" sz="1050" b="1" i="1" dirty="0" err="1">
                <a:solidFill>
                  <a:srgbClr val="000000"/>
                </a:solidFill>
                <a:latin typeface="Times New Roman" panose="02020603050405020304" pitchFamily="18" charset="0"/>
                <a:ea typeface="宋体" panose="02010600030101010101" pitchFamily="2" charset="-122"/>
              </a:rPr>
              <a:t>Lett</a:t>
            </a:r>
            <a:r>
              <a:rPr kumimoji="1" lang="en-US" altLang="zh-CN" sz="1050" b="1" i="1" dirty="0">
                <a:solidFill>
                  <a:srgbClr val="000000"/>
                </a:solidFill>
                <a:latin typeface="Times New Roman" panose="02020603050405020304" pitchFamily="18" charset="0"/>
                <a:ea typeface="宋体" panose="02010600030101010101" pitchFamily="2" charset="-122"/>
              </a:rPr>
              <a:t>.,  </a:t>
            </a:r>
            <a:r>
              <a:rPr kumimoji="1" lang="en-US" altLang="zh-CN" sz="1050" b="1" dirty="0">
                <a:solidFill>
                  <a:srgbClr val="000000"/>
                </a:solidFill>
                <a:latin typeface="Times New Roman" panose="02020603050405020304" pitchFamily="18" charset="0"/>
                <a:ea typeface="宋体" panose="02010600030101010101" pitchFamily="2" charset="-122"/>
              </a:rPr>
              <a:t>2019 , 17(3):2569-2575</a:t>
            </a:r>
            <a:endParaRPr kumimoji="1" lang="zh-CN" altLang="en-US" sz="1050" b="1" dirty="0">
              <a:solidFill>
                <a:srgbClr val="000000"/>
              </a:solidFill>
              <a:latin typeface="Times New Roman" panose="02020603050405020304" pitchFamily="18" charset="0"/>
              <a:ea typeface="宋体" panose="02010600030101010101" pitchFamily="2" charset="-122"/>
            </a:endParaRPr>
          </a:p>
        </p:txBody>
      </p:sp>
      <p:sp>
        <p:nvSpPr>
          <p:cNvPr id="6" name="TextBox 5"/>
          <p:cNvSpPr txBox="1"/>
          <p:nvPr/>
        </p:nvSpPr>
        <p:spPr>
          <a:xfrm>
            <a:off x="10060851" y="3458751"/>
            <a:ext cx="841248" cy="306705"/>
          </a:xfrm>
          <a:prstGeom prst="rect">
            <a:avLst/>
          </a:prstGeom>
          <a:noFill/>
        </p:spPr>
        <p:txBody>
          <a:bodyPr wrap="square" rtlCol="0">
            <a:spAutoFit/>
          </a:bodyPr>
          <a:lstStyle/>
          <a:p>
            <a:pPr>
              <a:defRPr/>
            </a:pPr>
            <a:r>
              <a:rPr kumimoji="1" lang="en-US" altLang="zh-CN" sz="1400" b="1" dirty="0">
                <a:solidFill>
                  <a:srgbClr val="000000"/>
                </a:solidFill>
                <a:latin typeface="Times New Roman" panose="02020603050405020304" pitchFamily="18" charset="0"/>
                <a:ea typeface="宋体" panose="02010600030101010101" pitchFamily="2" charset="-122"/>
              </a:rPr>
              <a:t>CA199</a:t>
            </a:r>
            <a:endParaRPr kumimoji="1" lang="en-US" altLang="zh-CN" sz="1400" b="1" dirty="0">
              <a:solidFill>
                <a:srgbClr val="000000"/>
              </a:solidFill>
              <a:latin typeface="Times New Roman" panose="02020603050405020304" pitchFamily="18" charset="0"/>
              <a:ea typeface="宋体" panose="02010600030101010101" pitchFamily="2" charset="-122"/>
            </a:endParaRPr>
          </a:p>
        </p:txBody>
      </p:sp>
      <p:sp>
        <p:nvSpPr>
          <p:cNvPr id="8" name="TextBox 2"/>
          <p:cNvSpPr txBox="1"/>
          <p:nvPr>
            <p:custDataLst>
              <p:tags r:id="rId2"/>
            </p:custDataLst>
          </p:nvPr>
        </p:nvSpPr>
        <p:spPr>
          <a:xfrm>
            <a:off x="1798320" y="165100"/>
            <a:ext cx="9463405" cy="398780"/>
          </a:xfrm>
          <a:prstGeom prst="rect">
            <a:avLst/>
          </a:prstGeom>
          <a:noFill/>
        </p:spPr>
        <p:txBody>
          <a:bodyPr wrap="square" rtlCol="0">
            <a:spAutoFit/>
          </a:bodyPr>
          <a:p>
            <a:pPr algn="ctr"/>
            <a:r>
              <a:rPr lang="en-US" altLang="zh-CN" sz="2000" b="1" dirty="0">
                <a:solidFill>
                  <a:srgbClr val="000099"/>
                </a:solidFill>
                <a:latin typeface="+mj-lt"/>
                <a:ea typeface="+mj-ea"/>
                <a:cs typeface="+mj-cs"/>
              </a:rPr>
              <a:t>Changes in glycosylation during cancer progression</a:t>
            </a:r>
            <a:endParaRPr lang="en-US" altLang="zh-CN" sz="2000" b="1" dirty="0">
              <a:solidFill>
                <a:srgbClr val="000099"/>
              </a:solidFill>
              <a:latin typeface="+mj-lt"/>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2000" advTm="29750"/>
    </mc:Choice>
    <mc:Fallback>
      <p:transition spd="slow" advTm="2975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066800" y="99475"/>
            <a:ext cx="10058400" cy="52322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HILIC Separation of N-/O-Glycopeptides </a:t>
            </a:r>
            <a:endPar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sp>
        <p:nvSpPr>
          <p:cNvPr id="3" name="文本框 2"/>
          <p:cNvSpPr txBox="1"/>
          <p:nvPr/>
        </p:nvSpPr>
        <p:spPr>
          <a:xfrm>
            <a:off x="511175" y="6102985"/>
            <a:ext cx="11279505" cy="521970"/>
          </a:xfrm>
          <a:prstGeom prst="rect">
            <a:avLst/>
          </a:prstGeom>
          <a:noFill/>
        </p:spPr>
        <p:txBody>
          <a:bodyPr wrap="square">
            <a:spAutoFit/>
          </a:bodyPr>
          <a:lstStyle/>
          <a:p>
            <a:r>
              <a:rPr lang="zh-CN" altLang="en-US" sz="1400" i="1" dirty="0"/>
              <a:t>Zhongyu Wang, Zheng Fang, Luyao Liu, He Zhu, Yan Wang, Changrui Zhao, Zhimou Guo, Hongqiang Qin, Yongzhan Nie, Xinmiao Liang, Mingming Dong*, and Mingliang Ye*</a:t>
            </a:r>
            <a:r>
              <a:rPr lang="en-US" altLang="zh-CN" sz="1400" i="1" dirty="0"/>
              <a:t>. </a:t>
            </a:r>
            <a:r>
              <a:rPr lang="zh-CN" altLang="en-US" sz="1400" i="1" dirty="0"/>
              <a:t>Anal</a:t>
            </a:r>
            <a:r>
              <a:rPr lang="en-US" altLang="zh-CN" sz="1400" i="1" dirty="0"/>
              <a:t>. </a:t>
            </a:r>
            <a:r>
              <a:rPr lang="zh-CN" altLang="en-US" sz="1400" i="1" dirty="0"/>
              <a:t>Chem</a:t>
            </a:r>
            <a:r>
              <a:rPr lang="en-US" altLang="zh-CN" sz="1400" i="1" dirty="0"/>
              <a:t>.</a:t>
            </a:r>
            <a:r>
              <a:rPr lang="en-US" altLang="zh-CN" sz="1400" dirty="0"/>
              <a:t>,</a:t>
            </a:r>
            <a:r>
              <a:rPr lang="zh-CN" altLang="en-US" sz="1400" dirty="0"/>
              <a:t> </a:t>
            </a:r>
            <a:r>
              <a:rPr lang="en-US" altLang="zh-CN" sz="1400" dirty="0"/>
              <a:t>2023, </a:t>
            </a:r>
            <a:r>
              <a:rPr lang="zh-CN" altLang="en-US" sz="1400" dirty="0"/>
              <a:t>95</a:t>
            </a:r>
            <a:r>
              <a:rPr lang="en-US" altLang="zh-CN" sz="1400" dirty="0"/>
              <a:t>(19)</a:t>
            </a:r>
            <a:r>
              <a:rPr lang="zh-CN" altLang="en-US" sz="1400" dirty="0"/>
              <a:t>, 7448-7457</a:t>
            </a:r>
            <a:endParaRPr lang="zh-CN" altLang="en-US" sz="1400" dirty="0"/>
          </a:p>
        </p:txBody>
      </p:sp>
      <p:pic>
        <p:nvPicPr>
          <p:cNvPr id="4" name="图片 10"/>
          <p:cNvPicPr>
            <a:picLocks noChangeAspect="1"/>
          </p:cNvPicPr>
          <p:nvPr>
            <p:custDataLst>
              <p:tags r:id="rId1"/>
            </p:custDataLst>
          </p:nvPr>
        </p:nvPicPr>
        <p:blipFill rotWithShape="1">
          <a:blip r:embed="rId2">
            <a:extLst>
              <a:ext uri="{28A0092B-C50C-407E-A947-70E740481C1C}">
                <a14:useLocalDpi xmlns:a14="http://schemas.microsoft.com/office/drawing/2010/main" val="0"/>
              </a:ext>
            </a:extLst>
          </a:blip>
          <a:srcRect l="4238" r="6403"/>
          <a:stretch>
            <a:fillRect/>
          </a:stretch>
        </p:blipFill>
        <p:spPr>
          <a:xfrm>
            <a:off x="167257" y="1576510"/>
            <a:ext cx="6728604" cy="4232410"/>
          </a:xfrm>
          <a:prstGeom prst="rect">
            <a:avLst/>
          </a:prstGeom>
        </p:spPr>
      </p:pic>
      <p:pic>
        <p:nvPicPr>
          <p:cNvPr id="8" name="图片 7"/>
          <p:cNvPicPr>
            <a:picLocks noChangeAspect="1"/>
          </p:cNvPicPr>
          <p:nvPr/>
        </p:nvPicPr>
        <p:blipFill>
          <a:blip r:embed="rId3"/>
          <a:stretch>
            <a:fillRect/>
          </a:stretch>
        </p:blipFill>
        <p:spPr>
          <a:xfrm>
            <a:off x="7634377" y="1366562"/>
            <a:ext cx="3600000" cy="2326153"/>
          </a:xfrm>
          <a:prstGeom prst="rect">
            <a:avLst/>
          </a:prstGeom>
        </p:spPr>
      </p:pic>
      <p:pic>
        <p:nvPicPr>
          <p:cNvPr id="10" name="图片 9"/>
          <p:cNvPicPr>
            <a:picLocks noChangeAspect="1"/>
          </p:cNvPicPr>
          <p:nvPr/>
        </p:nvPicPr>
        <p:blipFill>
          <a:blip r:embed="rId4"/>
          <a:stretch>
            <a:fillRect/>
          </a:stretch>
        </p:blipFill>
        <p:spPr>
          <a:xfrm>
            <a:off x="7634377" y="4617443"/>
            <a:ext cx="3600000" cy="1434637"/>
          </a:xfrm>
          <a:prstGeom prst="rect">
            <a:avLst/>
          </a:prstGeom>
        </p:spPr>
      </p:pic>
      <p:sp>
        <p:nvSpPr>
          <p:cNvPr id="13" name="TextBox 2"/>
          <p:cNvSpPr txBox="1"/>
          <p:nvPr/>
        </p:nvSpPr>
        <p:spPr>
          <a:xfrm>
            <a:off x="8233050" y="913606"/>
            <a:ext cx="1920240" cy="369332"/>
          </a:xfrm>
          <a:prstGeom prst="rect">
            <a:avLst/>
          </a:prstGeom>
          <a:solidFill>
            <a:srgbClr val="0070C0"/>
          </a:solidFill>
        </p:spPr>
        <p:txBody>
          <a:bodyPr wrap="square" rtlCol="0">
            <a:spAutoFit/>
          </a:bodyPr>
          <a:lstStyle/>
          <a:p>
            <a:pPr algn="ctr"/>
            <a:r>
              <a:rPr lang="en-US" altLang="zh-CN" b="1" dirty="0">
                <a:solidFill>
                  <a:schemeClr val="bg1"/>
                </a:solidFill>
              </a:rPr>
              <a:t>N-Glycopeptide</a:t>
            </a:r>
            <a:endParaRPr lang="en-US" b="1" dirty="0">
              <a:solidFill>
                <a:schemeClr val="bg1"/>
              </a:solidFill>
            </a:endParaRPr>
          </a:p>
        </p:txBody>
      </p:sp>
      <p:sp>
        <p:nvSpPr>
          <p:cNvPr id="14" name="TextBox 2"/>
          <p:cNvSpPr txBox="1"/>
          <p:nvPr/>
        </p:nvSpPr>
        <p:spPr>
          <a:xfrm>
            <a:off x="8233050" y="4171686"/>
            <a:ext cx="1920240" cy="369332"/>
          </a:xfrm>
          <a:prstGeom prst="rect">
            <a:avLst/>
          </a:prstGeom>
          <a:solidFill>
            <a:srgbClr val="0070C0"/>
          </a:solidFill>
        </p:spPr>
        <p:txBody>
          <a:bodyPr wrap="square" rtlCol="0">
            <a:spAutoFit/>
          </a:bodyPr>
          <a:lstStyle/>
          <a:p>
            <a:pPr algn="ctr"/>
            <a:r>
              <a:rPr lang="en-US" altLang="zh-CN" b="1" dirty="0">
                <a:solidFill>
                  <a:schemeClr val="bg1"/>
                </a:solidFill>
              </a:rPr>
              <a:t>O-Glycopeptide</a:t>
            </a:r>
            <a:endParaRPr lang="en-US" b="1" dirty="0">
              <a:solidFill>
                <a:schemeClr val="bg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3" name="Text Box 5"/>
          <p:cNvSpPr txBox="1"/>
          <p:nvPr>
            <p:custDataLst>
              <p:tags r:id="rId1"/>
            </p:custDataLst>
          </p:nvPr>
        </p:nvSpPr>
        <p:spPr>
          <a:xfrm>
            <a:off x="1066800" y="99475"/>
            <a:ext cx="10058400" cy="52197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Distiguish the spectra of N-/O-Glycopeptides </a:t>
            </a:r>
            <a:endPar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pic>
        <p:nvPicPr>
          <p:cNvPr id="7" name="图片 7"/>
          <p:cNvPicPr>
            <a:picLocks noChangeAspect="1"/>
          </p:cNvPicPr>
          <p:nvPr>
            <p:custDataLst>
              <p:tags r:id="rId2"/>
            </p:custDataLst>
          </p:nvPr>
        </p:nvPicPr>
        <p:blipFill>
          <a:blip r:embed="rId3"/>
          <a:stretch>
            <a:fillRect/>
          </a:stretch>
        </p:blipFill>
        <p:spPr>
          <a:xfrm>
            <a:off x="9346565" y="1562418"/>
            <a:ext cx="2270760" cy="2450465"/>
          </a:xfrm>
          <a:prstGeom prst="rect">
            <a:avLst/>
          </a:prstGeom>
        </p:spPr>
      </p:pic>
      <p:pic>
        <p:nvPicPr>
          <p:cNvPr id="4" name="图片 10"/>
          <p:cNvPicPr>
            <a:picLocks noChangeAspect="1"/>
          </p:cNvPicPr>
          <p:nvPr>
            <p:custDataLst>
              <p:tags r:id="rId4"/>
            </p:custDataLst>
          </p:nvPr>
        </p:nvPicPr>
        <p:blipFill rotWithShape="1">
          <a:blip r:embed="rId5">
            <a:extLst>
              <a:ext uri="{28A0092B-C50C-407E-A947-70E740481C1C}">
                <a14:useLocalDpi xmlns:a14="http://schemas.microsoft.com/office/drawing/2010/main" val="0"/>
              </a:ext>
            </a:extLst>
          </a:blip>
          <a:srcRect l="43621" t="43211" r="10544" b="3586"/>
          <a:stretch>
            <a:fillRect/>
          </a:stretch>
        </p:blipFill>
        <p:spPr>
          <a:xfrm>
            <a:off x="2750185" y="955040"/>
            <a:ext cx="3451225" cy="2251710"/>
          </a:xfrm>
          <a:prstGeom prst="rect">
            <a:avLst/>
          </a:prstGeom>
        </p:spPr>
      </p:pic>
      <p:sp>
        <p:nvSpPr>
          <p:cNvPr id="3" name="文本框 2"/>
          <p:cNvSpPr txBox="1"/>
          <p:nvPr/>
        </p:nvSpPr>
        <p:spPr>
          <a:xfrm>
            <a:off x="4831715" y="3856355"/>
            <a:ext cx="3590290" cy="1168400"/>
          </a:xfrm>
          <a:prstGeom prst="rect">
            <a:avLst/>
          </a:prstGeom>
          <a:noFill/>
        </p:spPr>
        <p:txBody>
          <a:bodyPr wrap="square" rtlCol="0" anchor="t">
            <a:spAutoFit/>
          </a:bodyPr>
          <a:p>
            <a:pPr marL="0" indent="0">
              <a:buFont typeface="Wingdings" panose="05000000000000000000" charset="0"/>
              <a:buNone/>
            </a:pPr>
            <a:r>
              <a:rPr lang="en-US" altLang="zh-CN" sz="1400" b="1">
                <a:solidFill>
                  <a:srgbClr val="003399"/>
                </a:solidFill>
                <a:latin typeface="+mj-lt"/>
                <a:cs typeface="+mj-lt"/>
                <a:sym typeface="+mn-ea"/>
              </a:rPr>
              <a:t>N-glycopeptides</a:t>
            </a:r>
            <a:endParaRPr lang="zh-CN" altLang="en-US" sz="1400" b="1">
              <a:solidFill>
                <a:srgbClr val="003399"/>
              </a:solidFill>
              <a:latin typeface="+mj-lt"/>
              <a:cs typeface="+mj-lt"/>
              <a:sym typeface="+mn-ea"/>
            </a:endParaRPr>
          </a:p>
          <a:p>
            <a:pPr marL="285750" indent="-285750">
              <a:buFont typeface="Wingdings" panose="05000000000000000000" charset="0"/>
              <a:buChar char="n"/>
            </a:pPr>
            <a:r>
              <a:rPr lang="en-US" altLang="zh-CN" sz="1400" b="1">
                <a:solidFill>
                  <a:srgbClr val="003399"/>
                </a:solidFill>
                <a:latin typeface="+mj-lt"/>
                <a:cs typeface="+mj-lt"/>
                <a:sym typeface="+mn-ea"/>
              </a:rPr>
              <a:t>A</a:t>
            </a:r>
            <a:r>
              <a:rPr lang="zh-CN" altLang="en-US" sz="1400" b="1">
                <a:solidFill>
                  <a:srgbClr val="003399"/>
                </a:solidFill>
                <a:latin typeface="+mj-lt"/>
                <a:cs typeface="+mj-lt"/>
                <a:sym typeface="+mn-ea"/>
              </a:rPr>
              <a:t>t least 3 Y ions from the pentasaccharide core structure</a:t>
            </a:r>
            <a:endParaRPr lang="zh-CN" altLang="en-US" sz="1400" b="1">
              <a:solidFill>
                <a:srgbClr val="003399"/>
              </a:solidFill>
              <a:latin typeface="+mj-lt"/>
              <a:cs typeface="+mj-lt"/>
              <a:sym typeface="+mn-ea"/>
            </a:endParaRPr>
          </a:p>
          <a:p>
            <a:pPr marL="285750" indent="-285750">
              <a:buFont typeface="Wingdings" panose="05000000000000000000" charset="0"/>
              <a:buChar char="n"/>
            </a:pPr>
            <a:r>
              <a:rPr lang="en-US" altLang="zh-CN" sz="1400" b="1">
                <a:solidFill>
                  <a:srgbClr val="003399"/>
                </a:solidFill>
                <a:sym typeface="+mn-ea"/>
              </a:rPr>
              <a:t>P</a:t>
            </a:r>
            <a:r>
              <a:rPr lang="zh-CN" altLang="en-US" sz="1400" b="1">
                <a:solidFill>
                  <a:srgbClr val="003399"/>
                </a:solidFill>
                <a:sym typeface="+mn-ea"/>
              </a:rPr>
              <a:t>resence of N-X-S/T motif in peptide sequence</a:t>
            </a:r>
            <a:endParaRPr lang="zh-CN" altLang="en-US" sz="1400" b="1">
              <a:solidFill>
                <a:srgbClr val="003399"/>
              </a:solidFill>
              <a:latin typeface="+mj-lt"/>
              <a:cs typeface="+mj-lt"/>
              <a:sym typeface="+mn-ea"/>
            </a:endParaRPr>
          </a:p>
        </p:txBody>
      </p:sp>
      <p:sp>
        <p:nvSpPr>
          <p:cNvPr id="5" name="文本框 4"/>
          <p:cNvSpPr txBox="1"/>
          <p:nvPr/>
        </p:nvSpPr>
        <p:spPr>
          <a:xfrm>
            <a:off x="1066800" y="3805555"/>
            <a:ext cx="3590290" cy="1168400"/>
          </a:xfrm>
          <a:prstGeom prst="rect">
            <a:avLst/>
          </a:prstGeom>
          <a:noFill/>
        </p:spPr>
        <p:txBody>
          <a:bodyPr wrap="square" rtlCol="0" anchor="t">
            <a:spAutoFit/>
          </a:bodyPr>
          <a:p>
            <a:pPr marL="0" indent="0">
              <a:buFont typeface="Wingdings" panose="05000000000000000000" charset="0"/>
              <a:buNone/>
            </a:pPr>
            <a:r>
              <a:rPr lang="en-US" altLang="zh-CN" sz="1400" b="1">
                <a:solidFill>
                  <a:srgbClr val="003399"/>
                </a:solidFill>
                <a:latin typeface="+mj-lt"/>
                <a:cs typeface="+mj-lt"/>
                <a:sym typeface="+mn-ea"/>
              </a:rPr>
              <a:t>O-glycopeptides</a:t>
            </a:r>
            <a:endParaRPr lang="zh-CN" altLang="en-US" sz="1400" b="1">
              <a:solidFill>
                <a:srgbClr val="003399"/>
              </a:solidFill>
              <a:latin typeface="+mj-lt"/>
              <a:cs typeface="+mj-lt"/>
              <a:sym typeface="+mn-ea"/>
            </a:endParaRPr>
          </a:p>
          <a:p>
            <a:pPr marL="285750" indent="-285750">
              <a:buFont typeface="Wingdings" panose="05000000000000000000" charset="0"/>
              <a:buChar char="n"/>
            </a:pPr>
            <a:r>
              <a:rPr lang="en-US" altLang="zh-CN" sz="1400" b="1">
                <a:solidFill>
                  <a:srgbClr val="003399"/>
                </a:solidFill>
                <a:latin typeface="+mj-lt"/>
                <a:cs typeface="+mj-lt"/>
                <a:sym typeface="+mn-ea"/>
              </a:rPr>
              <a:t>Exclude the spectra already identified as N-glycopeptides</a:t>
            </a:r>
            <a:endParaRPr lang="en-US" altLang="zh-CN" sz="1400" b="1">
              <a:solidFill>
                <a:srgbClr val="003399"/>
              </a:solidFill>
              <a:latin typeface="+mj-lt"/>
              <a:cs typeface="+mj-lt"/>
              <a:sym typeface="+mn-ea"/>
            </a:endParaRPr>
          </a:p>
          <a:p>
            <a:pPr marL="285750" indent="-285750">
              <a:buFont typeface="Wingdings" panose="05000000000000000000" charset="0"/>
              <a:buChar char="n"/>
            </a:pPr>
            <a:r>
              <a:rPr lang="en-US" altLang="zh-CN" sz="1400" b="1">
                <a:solidFill>
                  <a:srgbClr val="003399"/>
                </a:solidFill>
                <a:sym typeface="+mn-ea"/>
              </a:rPr>
              <a:t>Exclude the spectra with 138/144 oxonium ion ratios &gt; 5 </a:t>
            </a:r>
            <a:endParaRPr lang="en-US" altLang="zh-CN" sz="1400" b="1">
              <a:solidFill>
                <a:srgbClr val="003399"/>
              </a:solidFill>
              <a:sym typeface="+mn-ea"/>
            </a:endParaRPr>
          </a:p>
        </p:txBody>
      </p:sp>
      <p:cxnSp>
        <p:nvCxnSpPr>
          <p:cNvPr id="6" name="直接箭头连接符 5"/>
          <p:cNvCxnSpPr/>
          <p:nvPr/>
        </p:nvCxnSpPr>
        <p:spPr>
          <a:xfrm>
            <a:off x="5256530" y="3199765"/>
            <a:ext cx="414020" cy="50990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flipH="1">
            <a:off x="3036570" y="3199765"/>
            <a:ext cx="372110" cy="53086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3503930" y="3199765"/>
            <a:ext cx="1688465" cy="337185"/>
          </a:xfrm>
          <a:prstGeom prst="rect">
            <a:avLst/>
          </a:prstGeom>
          <a:noFill/>
        </p:spPr>
        <p:txBody>
          <a:bodyPr wrap="square" rtlCol="0">
            <a:spAutoFit/>
          </a:bodyPr>
          <a:p>
            <a:pPr algn="ctr"/>
            <a:r>
              <a:rPr lang="en-US" altLang="zh-CN" sz="1600"/>
              <a:t>Data filtering</a:t>
            </a:r>
            <a:endParaRPr lang="en-US" altLang="zh-CN" sz="1600"/>
          </a:p>
        </p:txBody>
      </p:sp>
      <p:sp>
        <p:nvSpPr>
          <p:cNvPr id="10" name="TextBox 4"/>
          <p:cNvSpPr txBox="1"/>
          <p:nvPr>
            <p:custDataLst>
              <p:tags r:id="rId6"/>
            </p:custDataLst>
          </p:nvPr>
        </p:nvSpPr>
        <p:spPr>
          <a:xfrm>
            <a:off x="327598" y="5049182"/>
            <a:ext cx="10617200" cy="1630045"/>
          </a:xfrm>
          <a:prstGeom prst="rect">
            <a:avLst/>
          </a:prstGeom>
          <a:noFill/>
        </p:spPr>
        <p:txBody>
          <a:bodyPr wrap="square" rtlCol="0">
            <a:spAutoFit/>
          </a:bodyPr>
          <a:p>
            <a:pPr marL="0" indent="0" algn="l">
              <a:buClrTx/>
              <a:buSzTx/>
              <a:buFont typeface="Wingdings" panose="05000000000000000000" pitchFamily="2" charset="2"/>
              <a:buNone/>
            </a:pPr>
            <a:r>
              <a:rPr lang="en-US" sz="2000" dirty="0"/>
              <a:t>Problems</a:t>
            </a:r>
            <a:endParaRPr lang="en-US" sz="2000" dirty="0"/>
          </a:p>
          <a:p>
            <a:pPr marL="342900" indent="-342900" algn="l">
              <a:buClrTx/>
              <a:buSzTx/>
              <a:buFont typeface="Wingdings" panose="05000000000000000000" pitchFamily="2" charset="2"/>
              <a:buChar char="q"/>
            </a:pPr>
            <a:r>
              <a:rPr lang="en-US" sz="2000" dirty="0"/>
              <a:t>Distinct fragmentation features of N- and O-glycopeptides</a:t>
            </a:r>
            <a:endParaRPr lang="en-US" sz="2000" dirty="0"/>
          </a:p>
          <a:p>
            <a:pPr marL="342900" indent="-342900" algn="l">
              <a:buClrTx/>
              <a:buSzTx/>
              <a:buFont typeface="Wingdings" panose="05000000000000000000" pitchFamily="2" charset="2"/>
              <a:buChar char="q"/>
            </a:pPr>
            <a:r>
              <a:rPr lang="en-US" sz="2000" dirty="0"/>
              <a:t>Overlapped glycan compositions for N- and O- glycosylation</a:t>
            </a:r>
            <a:endParaRPr lang="en-US" sz="2000" dirty="0"/>
          </a:p>
          <a:p>
            <a:pPr marL="342900" indent="-342900" algn="l">
              <a:buClrTx/>
              <a:buSzTx/>
              <a:buFont typeface="Wingdings" panose="05000000000000000000" pitchFamily="2" charset="2"/>
              <a:buChar char="q"/>
            </a:pPr>
            <a:r>
              <a:rPr lang="en-US" sz="2000" dirty="0"/>
              <a:t>Site localization for glycopeptides with multiple potential N- and O- glyco-sites</a:t>
            </a:r>
            <a:endParaRPr lang="en-US" sz="2000" dirty="0"/>
          </a:p>
          <a:p>
            <a:pPr marL="0" indent="0">
              <a:buFont typeface="Wingdings" panose="05000000000000000000" pitchFamily="2" charset="2"/>
              <a:buNone/>
            </a:pPr>
            <a:endParaRPr lang="en-US" sz="2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066800" y="99475"/>
            <a:ext cx="10058400" cy="52322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Strategies for Simultaneous N-/O-Glycosylation Analysis</a:t>
            </a:r>
            <a:endPar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grpSp>
        <p:nvGrpSpPr>
          <p:cNvPr id="7" name="Group 6"/>
          <p:cNvGrpSpPr/>
          <p:nvPr/>
        </p:nvGrpSpPr>
        <p:grpSpPr>
          <a:xfrm>
            <a:off x="210276" y="1945903"/>
            <a:ext cx="11771449" cy="3411290"/>
            <a:chOff x="210276" y="1945903"/>
            <a:chExt cx="11771449" cy="3411290"/>
          </a:xfrm>
        </p:grpSpPr>
        <p:grpSp>
          <p:nvGrpSpPr>
            <p:cNvPr id="48" name="Group 47"/>
            <p:cNvGrpSpPr/>
            <p:nvPr/>
          </p:nvGrpSpPr>
          <p:grpSpPr>
            <a:xfrm>
              <a:off x="10317049" y="2833028"/>
              <a:ext cx="1664676" cy="1633210"/>
              <a:chOff x="2554166" y="3861994"/>
              <a:chExt cx="1664676" cy="1633210"/>
            </a:xfrm>
          </p:grpSpPr>
          <p:pic>
            <p:nvPicPr>
              <p:cNvPr id="47" name="Picture 4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45606" y="4306484"/>
                <a:ext cx="1188720" cy="1188720"/>
              </a:xfrm>
              <a:prstGeom prst="rect">
                <a:avLst/>
              </a:prstGeom>
            </p:spPr>
          </p:pic>
          <p:sp>
            <p:nvSpPr>
              <p:cNvPr id="15" name="Rectangle: Rounded Corners 14"/>
              <p:cNvSpPr/>
              <p:nvPr/>
            </p:nvSpPr>
            <p:spPr>
              <a:xfrm>
                <a:off x="2554166" y="4123604"/>
                <a:ext cx="1371600" cy="1371600"/>
              </a:xfrm>
              <a:prstGeom prst="roundRect">
                <a:avLst>
                  <a:gd name="adj" fmla="val 11539"/>
                </a:avLst>
              </a:prstGeom>
              <a:noFill/>
              <a:ln w="38100">
                <a:solidFill>
                  <a:srgbClr val="89BF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p:cNvSpPr/>
              <p:nvPr/>
            </p:nvSpPr>
            <p:spPr>
              <a:xfrm>
                <a:off x="2847242" y="3861994"/>
                <a:ext cx="1371600" cy="523220"/>
              </a:xfrm>
              <a:prstGeom prst="roundRect">
                <a:avLst/>
              </a:prstGeom>
              <a:solidFill>
                <a:srgbClr val="89BF13"/>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Site Localization</a:t>
                </a:r>
                <a:endParaRPr lang="en-US" sz="1600" dirty="0"/>
              </a:p>
            </p:txBody>
          </p:sp>
        </p:grpSp>
        <p:sp>
          <p:nvSpPr>
            <p:cNvPr id="30" name="Arc 29"/>
            <p:cNvSpPr/>
            <p:nvPr/>
          </p:nvSpPr>
          <p:spPr>
            <a:xfrm rot="16200000" flipH="1" flipV="1">
              <a:off x="1266579" y="3570100"/>
              <a:ext cx="1787093" cy="1787093"/>
            </a:xfrm>
            <a:prstGeom prst="arc">
              <a:avLst>
                <a:gd name="adj1" fmla="val 16221469"/>
                <a:gd name="adj2" fmla="val 5404769"/>
              </a:avLst>
            </a:prstGeom>
            <a:ln w="38100">
              <a:solidFill>
                <a:srgbClr val="E827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rot="16200000">
              <a:off x="3211022" y="1945904"/>
              <a:ext cx="1787093" cy="1787093"/>
            </a:xfrm>
            <a:prstGeom prst="arc">
              <a:avLst>
                <a:gd name="adj1" fmla="val 16200000"/>
                <a:gd name="adj2" fmla="val 5431446"/>
              </a:avLst>
            </a:prstGeom>
            <a:ln w="38100">
              <a:solidFill>
                <a:srgbClr val="F9A20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p:nvPr/>
          </p:nvSpPr>
          <p:spPr>
            <a:xfrm rot="5400000" flipV="1">
              <a:off x="5203024" y="3570100"/>
              <a:ext cx="1787093" cy="1787093"/>
            </a:xfrm>
            <a:prstGeom prst="arc">
              <a:avLst>
                <a:gd name="adj1" fmla="val 16187493"/>
                <a:gd name="adj2" fmla="val 5404440"/>
              </a:avLst>
            </a:prstGeom>
            <a:ln w="38100">
              <a:solidFill>
                <a:srgbClr val="04A39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rot="16200000">
              <a:off x="7205289" y="1945903"/>
              <a:ext cx="1787093" cy="1787093"/>
            </a:xfrm>
            <a:prstGeom prst="arc">
              <a:avLst>
                <a:gd name="adj1" fmla="val 16200000"/>
                <a:gd name="adj2" fmla="val 5403263"/>
              </a:avLst>
            </a:prstGeom>
            <a:ln w="38100">
              <a:solidFill>
                <a:srgbClr val="077FC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rot="5400000" flipV="1">
              <a:off x="9240663" y="3570100"/>
              <a:ext cx="1787093" cy="1787093"/>
            </a:xfrm>
            <a:prstGeom prst="arc">
              <a:avLst>
                <a:gd name="adj1" fmla="val 16208778"/>
                <a:gd name="adj2" fmla="val 5395504"/>
              </a:avLst>
            </a:prstGeom>
            <a:ln w="38100">
              <a:solidFill>
                <a:srgbClr val="89BF1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 name="Group 35"/>
            <p:cNvGrpSpPr/>
            <p:nvPr/>
          </p:nvGrpSpPr>
          <p:grpSpPr>
            <a:xfrm>
              <a:off x="4252986" y="2833028"/>
              <a:ext cx="1664676" cy="1633210"/>
              <a:chOff x="6668966" y="1957752"/>
              <a:chExt cx="1664676" cy="1633210"/>
            </a:xfrm>
          </p:grpSpPr>
          <p:sp>
            <p:nvSpPr>
              <p:cNvPr id="18" name="Rectangle: Rounded Corners 17"/>
              <p:cNvSpPr/>
              <p:nvPr/>
            </p:nvSpPr>
            <p:spPr>
              <a:xfrm>
                <a:off x="6668966" y="1957752"/>
                <a:ext cx="1371600" cy="1371600"/>
              </a:xfrm>
              <a:prstGeom prst="roundRect">
                <a:avLst>
                  <a:gd name="adj" fmla="val 11539"/>
                </a:avLst>
              </a:prstGeom>
              <a:noFill/>
              <a:ln w="38100">
                <a:solidFill>
                  <a:srgbClr val="F9A2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6962042" y="3067742"/>
                <a:ext cx="1371600" cy="523220"/>
              </a:xfrm>
              <a:prstGeom prst="roundRect">
                <a:avLst/>
              </a:prstGeom>
              <a:solidFill>
                <a:srgbClr val="F9A20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Core Structure</a:t>
                </a:r>
                <a:endParaRPr lang="en-US" sz="1600" dirty="0"/>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0106" y="2009827"/>
                <a:ext cx="1005840" cy="1005840"/>
              </a:xfrm>
              <a:prstGeom prst="rect">
                <a:avLst/>
              </a:prstGeom>
            </p:spPr>
          </p:pic>
        </p:grpSp>
        <p:grpSp>
          <p:nvGrpSpPr>
            <p:cNvPr id="39" name="Group 38"/>
            <p:cNvGrpSpPr/>
            <p:nvPr/>
          </p:nvGrpSpPr>
          <p:grpSpPr>
            <a:xfrm>
              <a:off x="210276" y="2833028"/>
              <a:ext cx="1664676" cy="1633210"/>
              <a:chOff x="266699" y="1957752"/>
              <a:chExt cx="1664676" cy="1633210"/>
            </a:xfrm>
          </p:grpSpPr>
          <p:sp>
            <p:nvSpPr>
              <p:cNvPr id="2" name="Rectangle: Rounded Corners 1"/>
              <p:cNvSpPr/>
              <p:nvPr/>
            </p:nvSpPr>
            <p:spPr>
              <a:xfrm>
                <a:off x="266699" y="1957752"/>
                <a:ext cx="1371600" cy="1371600"/>
              </a:xfrm>
              <a:prstGeom prst="roundRect">
                <a:avLst>
                  <a:gd name="adj" fmla="val 11539"/>
                </a:avLst>
              </a:prstGeom>
              <a:noFill/>
              <a:ln w="38100">
                <a:solidFill>
                  <a:srgbClr val="5564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p:cNvSpPr/>
              <p:nvPr/>
            </p:nvSpPr>
            <p:spPr>
              <a:xfrm>
                <a:off x="559775" y="3067742"/>
                <a:ext cx="1371600" cy="523220"/>
              </a:xfrm>
              <a:prstGeom prst="roundRect">
                <a:avLst/>
              </a:prstGeom>
              <a:solidFill>
                <a:srgbClr val="55647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Spectrum</a:t>
                </a:r>
                <a:endParaRPr lang="en-US" sz="1600"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299" y="2009827"/>
                <a:ext cx="1005840" cy="1005840"/>
              </a:xfrm>
              <a:prstGeom prst="rect">
                <a:avLst/>
              </a:prstGeom>
            </p:spPr>
          </p:pic>
        </p:grpSp>
        <p:grpSp>
          <p:nvGrpSpPr>
            <p:cNvPr id="42" name="Group 41"/>
            <p:cNvGrpSpPr/>
            <p:nvPr/>
          </p:nvGrpSpPr>
          <p:grpSpPr>
            <a:xfrm>
              <a:off x="2231631" y="2833028"/>
              <a:ext cx="1664676" cy="1633210"/>
              <a:chOff x="4841633" y="3861994"/>
              <a:chExt cx="1664676" cy="1633210"/>
            </a:xfrm>
          </p:grpSpPr>
          <p:sp>
            <p:nvSpPr>
              <p:cNvPr id="21" name="Rectangle: Rounded Corners 20"/>
              <p:cNvSpPr/>
              <p:nvPr/>
            </p:nvSpPr>
            <p:spPr>
              <a:xfrm>
                <a:off x="4841633" y="4123604"/>
                <a:ext cx="1371600" cy="1371600"/>
              </a:xfrm>
              <a:prstGeom prst="roundRect">
                <a:avLst>
                  <a:gd name="adj" fmla="val 11539"/>
                </a:avLst>
              </a:prstGeom>
              <a:noFill/>
              <a:ln w="38100">
                <a:solidFill>
                  <a:srgbClr val="E827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p:cNvSpPr/>
              <p:nvPr/>
            </p:nvSpPr>
            <p:spPr>
              <a:xfrm>
                <a:off x="5134709" y="3861994"/>
                <a:ext cx="1371600" cy="523220"/>
              </a:xfrm>
              <a:prstGeom prst="roundRect">
                <a:avLst/>
              </a:prstGeom>
              <a:solidFill>
                <a:srgbClr val="E8270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Oxonium Ion</a:t>
                </a:r>
                <a:endParaRPr lang="en-US" sz="1600" dirty="0"/>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4513" y="4432890"/>
                <a:ext cx="1005840" cy="1005840"/>
              </a:xfrm>
              <a:prstGeom prst="rect">
                <a:avLst/>
              </a:prstGeom>
            </p:spPr>
          </p:pic>
        </p:grpSp>
        <p:grpSp>
          <p:nvGrpSpPr>
            <p:cNvPr id="56" name="Group 55"/>
            <p:cNvGrpSpPr/>
            <p:nvPr/>
          </p:nvGrpSpPr>
          <p:grpSpPr>
            <a:xfrm>
              <a:off x="6274341" y="2833028"/>
              <a:ext cx="1664676" cy="1633210"/>
              <a:chOff x="1676022" y="4232844"/>
              <a:chExt cx="1664676" cy="1633210"/>
            </a:xfrm>
          </p:grpSpPr>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3182" y="4756064"/>
                <a:ext cx="1097280" cy="1097280"/>
              </a:xfrm>
              <a:prstGeom prst="rect">
                <a:avLst/>
              </a:prstGeom>
            </p:spPr>
          </p:pic>
          <p:sp>
            <p:nvSpPr>
              <p:cNvPr id="53" name="Rectangle: Rounded Corners 52"/>
              <p:cNvSpPr/>
              <p:nvPr/>
            </p:nvSpPr>
            <p:spPr>
              <a:xfrm>
                <a:off x="1676022" y="4494454"/>
                <a:ext cx="1371600" cy="1371600"/>
              </a:xfrm>
              <a:prstGeom prst="roundRect">
                <a:avLst>
                  <a:gd name="adj" fmla="val 11539"/>
                </a:avLst>
              </a:prstGeom>
              <a:noFill/>
              <a:ln w="38100">
                <a:solidFill>
                  <a:srgbClr val="04A3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p:cNvSpPr/>
              <p:nvPr/>
            </p:nvSpPr>
            <p:spPr>
              <a:xfrm>
                <a:off x="1969098" y="4232844"/>
                <a:ext cx="1371600" cy="523220"/>
              </a:xfrm>
              <a:prstGeom prst="roundRect">
                <a:avLst/>
              </a:prstGeom>
              <a:solidFill>
                <a:srgbClr val="04A39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Mass Offset</a:t>
                </a:r>
                <a:endParaRPr lang="en-US" sz="1600" dirty="0"/>
              </a:p>
            </p:txBody>
          </p:sp>
        </p:grpSp>
        <p:grpSp>
          <p:nvGrpSpPr>
            <p:cNvPr id="4" name="Group 3"/>
            <p:cNvGrpSpPr/>
            <p:nvPr/>
          </p:nvGrpSpPr>
          <p:grpSpPr>
            <a:xfrm>
              <a:off x="8295696" y="2818966"/>
              <a:ext cx="1664676" cy="1661334"/>
              <a:chOff x="4200179" y="4133580"/>
              <a:chExt cx="1664676" cy="1661334"/>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1619" y="4133580"/>
                <a:ext cx="1188720" cy="1188720"/>
              </a:xfrm>
              <a:prstGeom prst="rect">
                <a:avLst/>
              </a:prstGeom>
            </p:spPr>
          </p:pic>
          <p:sp>
            <p:nvSpPr>
              <p:cNvPr id="58" name="Rectangle: Rounded Corners 57"/>
              <p:cNvSpPr/>
              <p:nvPr/>
            </p:nvSpPr>
            <p:spPr>
              <a:xfrm>
                <a:off x="4200179" y="4161704"/>
                <a:ext cx="1371600" cy="1371600"/>
              </a:xfrm>
              <a:prstGeom prst="roundRect">
                <a:avLst>
                  <a:gd name="adj" fmla="val 11539"/>
                </a:avLst>
              </a:prstGeom>
              <a:noFill/>
              <a:ln w="38100">
                <a:solidFill>
                  <a:srgbClr val="077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p:cNvSpPr/>
              <p:nvPr/>
            </p:nvSpPr>
            <p:spPr>
              <a:xfrm>
                <a:off x="4493255" y="5271694"/>
                <a:ext cx="1371600" cy="523220"/>
              </a:xfrm>
              <a:prstGeom prst="roundRect">
                <a:avLst/>
              </a:prstGeom>
              <a:solidFill>
                <a:srgbClr val="077FC7"/>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Spectrum</a:t>
                </a:r>
                <a:endParaRPr lang="en-US" sz="1600" dirty="0"/>
              </a:p>
              <a:p>
                <a:pPr algn="ctr"/>
                <a:r>
                  <a:rPr lang="en-US" sz="1600" dirty="0"/>
                  <a:t>Expansion</a:t>
                </a:r>
                <a:endParaRPr lang="en-US" sz="1600" dirty="0"/>
              </a:p>
            </p:txBody>
          </p:sp>
        </p:grpSp>
      </p:grpSp>
      <p:grpSp>
        <p:nvGrpSpPr>
          <p:cNvPr id="17" name="Group 16"/>
          <p:cNvGrpSpPr/>
          <p:nvPr/>
        </p:nvGrpSpPr>
        <p:grpSpPr>
          <a:xfrm>
            <a:off x="420352" y="5487677"/>
            <a:ext cx="3832634" cy="939086"/>
            <a:chOff x="420352" y="5487677"/>
            <a:chExt cx="3832634" cy="939086"/>
          </a:xfrm>
        </p:grpSpPr>
        <p:sp>
          <p:nvSpPr>
            <p:cNvPr id="8" name="TextBox 7"/>
            <p:cNvSpPr txBox="1"/>
            <p:nvPr/>
          </p:nvSpPr>
          <p:spPr>
            <a:xfrm>
              <a:off x="420352" y="5841988"/>
              <a:ext cx="3832634" cy="584775"/>
            </a:xfrm>
            <a:prstGeom prst="rect">
              <a:avLst/>
            </a:prstGeom>
            <a:noFill/>
          </p:spPr>
          <p:txBody>
            <a:bodyPr wrap="square" rtlCol="0">
              <a:spAutoFit/>
            </a:bodyPr>
            <a:lstStyle/>
            <a:p>
              <a:r>
                <a:rPr lang="en-US" sz="1600" dirty="0">
                  <a:solidFill>
                    <a:srgbClr val="E82705"/>
                  </a:solidFill>
                </a:rPr>
                <a:t>Distinguish N-/O- glycopeptide spectrum with 138/144 oxonium ion pattern</a:t>
              </a:r>
              <a:endParaRPr lang="en-US" sz="1600" dirty="0">
                <a:solidFill>
                  <a:srgbClr val="E82705"/>
                </a:solidFill>
              </a:endParaRPr>
            </a:p>
          </p:txBody>
        </p:sp>
        <p:sp>
          <p:nvSpPr>
            <p:cNvPr id="10" name="Rectangle: Rounded Corners 9"/>
            <p:cNvSpPr/>
            <p:nvPr/>
          </p:nvSpPr>
          <p:spPr>
            <a:xfrm>
              <a:off x="490690" y="5487677"/>
              <a:ext cx="2743200" cy="365760"/>
            </a:xfrm>
            <a:prstGeom prst="roundRect">
              <a:avLst/>
            </a:prstGeom>
            <a:solidFill>
              <a:srgbClr val="E8270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Spectrum Classification</a:t>
              </a:r>
              <a:endParaRPr lang="en-US" dirty="0"/>
            </a:p>
          </p:txBody>
        </p:sp>
      </p:grpSp>
      <p:grpSp>
        <p:nvGrpSpPr>
          <p:cNvPr id="25" name="Group 24"/>
          <p:cNvGrpSpPr/>
          <p:nvPr/>
        </p:nvGrpSpPr>
        <p:grpSpPr>
          <a:xfrm>
            <a:off x="2499879" y="916966"/>
            <a:ext cx="3434989" cy="939086"/>
            <a:chOff x="4546062" y="5487677"/>
            <a:chExt cx="3434989" cy="939086"/>
          </a:xfrm>
        </p:grpSpPr>
        <p:sp>
          <p:nvSpPr>
            <p:cNvPr id="13" name="TextBox 12"/>
            <p:cNvSpPr txBox="1"/>
            <p:nvPr/>
          </p:nvSpPr>
          <p:spPr>
            <a:xfrm>
              <a:off x="4546062" y="5841988"/>
              <a:ext cx="3434989" cy="584775"/>
            </a:xfrm>
            <a:prstGeom prst="rect">
              <a:avLst/>
            </a:prstGeom>
            <a:noFill/>
          </p:spPr>
          <p:txBody>
            <a:bodyPr wrap="square" rtlCol="0">
              <a:spAutoFit/>
            </a:bodyPr>
            <a:lstStyle/>
            <a:p>
              <a:r>
                <a:rPr lang="en-US" sz="1600" dirty="0">
                  <a:solidFill>
                    <a:srgbClr val="F9A205"/>
                  </a:solidFill>
                </a:rPr>
                <a:t>Peptide mass deviation with core structure fragment ions</a:t>
              </a:r>
              <a:endParaRPr lang="en-US" sz="1600" dirty="0">
                <a:solidFill>
                  <a:srgbClr val="F9A205"/>
                </a:solidFill>
              </a:endParaRPr>
            </a:p>
          </p:txBody>
        </p:sp>
        <p:sp>
          <p:nvSpPr>
            <p:cNvPr id="14" name="Rectangle: Rounded Corners 13"/>
            <p:cNvSpPr/>
            <p:nvPr/>
          </p:nvSpPr>
          <p:spPr>
            <a:xfrm>
              <a:off x="4616400" y="5487677"/>
              <a:ext cx="2743200" cy="365760"/>
            </a:xfrm>
            <a:prstGeom prst="roundRect">
              <a:avLst/>
            </a:prstGeom>
            <a:solidFill>
              <a:srgbClr val="F9A20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Peptide Mass Deviation</a:t>
              </a:r>
              <a:endParaRPr lang="en-US" dirty="0"/>
            </a:p>
          </p:txBody>
        </p:sp>
      </p:grpSp>
      <p:grpSp>
        <p:nvGrpSpPr>
          <p:cNvPr id="26" name="Group 25"/>
          <p:cNvGrpSpPr/>
          <p:nvPr/>
        </p:nvGrpSpPr>
        <p:grpSpPr>
          <a:xfrm>
            <a:off x="4456222" y="5487677"/>
            <a:ext cx="3434989" cy="939086"/>
            <a:chOff x="4546062" y="5487677"/>
            <a:chExt cx="3434989" cy="939086"/>
          </a:xfrm>
        </p:grpSpPr>
        <p:sp>
          <p:nvSpPr>
            <p:cNvPr id="27" name="TextBox 26"/>
            <p:cNvSpPr txBox="1"/>
            <p:nvPr/>
          </p:nvSpPr>
          <p:spPr>
            <a:xfrm>
              <a:off x="4546062" y="5841988"/>
              <a:ext cx="3434989" cy="584775"/>
            </a:xfrm>
            <a:prstGeom prst="rect">
              <a:avLst/>
            </a:prstGeom>
            <a:noFill/>
          </p:spPr>
          <p:txBody>
            <a:bodyPr wrap="square" rtlCol="0">
              <a:spAutoFit/>
            </a:bodyPr>
            <a:lstStyle/>
            <a:p>
              <a:r>
                <a:rPr lang="en-US" sz="1600" dirty="0">
                  <a:solidFill>
                    <a:srgbClr val="04A396"/>
                  </a:solidFill>
                </a:rPr>
                <a:t>Enumeration mass combinations of possible glycans on peptide</a:t>
              </a:r>
              <a:endParaRPr lang="en-US" sz="1600" dirty="0">
                <a:solidFill>
                  <a:srgbClr val="04A396"/>
                </a:solidFill>
              </a:endParaRPr>
            </a:p>
          </p:txBody>
        </p:sp>
        <p:sp>
          <p:nvSpPr>
            <p:cNvPr id="28" name="Rectangle: Rounded Corners 27"/>
            <p:cNvSpPr/>
            <p:nvPr/>
          </p:nvSpPr>
          <p:spPr>
            <a:xfrm>
              <a:off x="4616400" y="5487677"/>
              <a:ext cx="2743200" cy="365760"/>
            </a:xfrm>
            <a:prstGeom prst="roundRect">
              <a:avLst/>
            </a:prstGeom>
            <a:solidFill>
              <a:srgbClr val="04A39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Mass Offset</a:t>
              </a:r>
              <a:endParaRPr lang="en-US" dirty="0"/>
            </a:p>
          </p:txBody>
        </p:sp>
      </p:grpSp>
      <p:grpSp>
        <p:nvGrpSpPr>
          <p:cNvPr id="29" name="Group 28"/>
          <p:cNvGrpSpPr/>
          <p:nvPr/>
        </p:nvGrpSpPr>
        <p:grpSpPr>
          <a:xfrm>
            <a:off x="8588772" y="5487677"/>
            <a:ext cx="3434989" cy="1185308"/>
            <a:chOff x="4546062" y="5487677"/>
            <a:chExt cx="3434989" cy="1185308"/>
          </a:xfrm>
        </p:grpSpPr>
        <p:sp>
          <p:nvSpPr>
            <p:cNvPr id="37" name="TextBox 36"/>
            <p:cNvSpPr txBox="1"/>
            <p:nvPr/>
          </p:nvSpPr>
          <p:spPr>
            <a:xfrm>
              <a:off x="4546062" y="5841988"/>
              <a:ext cx="3434989" cy="830997"/>
            </a:xfrm>
            <a:prstGeom prst="rect">
              <a:avLst/>
            </a:prstGeom>
            <a:noFill/>
          </p:spPr>
          <p:txBody>
            <a:bodyPr wrap="square" rtlCol="0">
              <a:spAutoFit/>
            </a:bodyPr>
            <a:lstStyle/>
            <a:p>
              <a:r>
                <a:rPr lang="en-US" sz="1600" dirty="0">
                  <a:solidFill>
                    <a:srgbClr val="89BF13"/>
                  </a:solidFill>
                </a:rPr>
                <a:t>Site localization and glycan </a:t>
              </a:r>
              <a:r>
                <a:rPr lang="en-US" altLang="zh-CN" sz="1600" dirty="0">
                  <a:solidFill>
                    <a:srgbClr val="89BF13"/>
                  </a:solidFill>
                </a:rPr>
                <a:t>composition assignment with ETXXD fragmentation method</a:t>
              </a:r>
              <a:endParaRPr lang="en-US" sz="1600" dirty="0">
                <a:solidFill>
                  <a:srgbClr val="89BF13"/>
                </a:solidFill>
              </a:endParaRPr>
            </a:p>
          </p:txBody>
        </p:sp>
        <p:sp>
          <p:nvSpPr>
            <p:cNvPr id="40" name="Rectangle: Rounded Corners 39"/>
            <p:cNvSpPr/>
            <p:nvPr/>
          </p:nvSpPr>
          <p:spPr>
            <a:xfrm>
              <a:off x="4616400" y="5487677"/>
              <a:ext cx="2743200" cy="365760"/>
            </a:xfrm>
            <a:prstGeom prst="roundRect">
              <a:avLst/>
            </a:prstGeom>
            <a:solidFill>
              <a:srgbClr val="89BF13"/>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Peptide Deviation</a:t>
              </a:r>
              <a:endParaRPr lang="en-US" dirty="0"/>
            </a:p>
          </p:txBody>
        </p:sp>
      </p:grpSp>
      <p:grpSp>
        <p:nvGrpSpPr>
          <p:cNvPr id="43" name="Group 42"/>
          <p:cNvGrpSpPr/>
          <p:nvPr/>
        </p:nvGrpSpPr>
        <p:grpSpPr>
          <a:xfrm>
            <a:off x="6469316" y="916966"/>
            <a:ext cx="3847733" cy="939086"/>
            <a:chOff x="4546062" y="5487677"/>
            <a:chExt cx="3847733" cy="939086"/>
          </a:xfrm>
        </p:grpSpPr>
        <p:sp>
          <p:nvSpPr>
            <p:cNvPr id="45" name="TextBox 44"/>
            <p:cNvSpPr txBox="1"/>
            <p:nvPr/>
          </p:nvSpPr>
          <p:spPr>
            <a:xfrm>
              <a:off x="4546062" y="5841988"/>
              <a:ext cx="3847733" cy="584775"/>
            </a:xfrm>
            <a:prstGeom prst="rect">
              <a:avLst/>
            </a:prstGeom>
            <a:noFill/>
          </p:spPr>
          <p:txBody>
            <a:bodyPr wrap="square" rtlCol="0">
              <a:spAutoFit/>
            </a:bodyPr>
            <a:lstStyle/>
            <a:p>
              <a:r>
                <a:rPr lang="en-US" sz="1600" dirty="0">
                  <a:solidFill>
                    <a:srgbClr val="077FC7"/>
                  </a:solidFill>
                </a:rPr>
                <a:t>Utilization of peptide fragmentation pattern improves identification sensitivity</a:t>
              </a:r>
              <a:endParaRPr lang="en-US" sz="1600" dirty="0">
                <a:solidFill>
                  <a:srgbClr val="077FC7"/>
                </a:solidFill>
              </a:endParaRPr>
            </a:p>
          </p:txBody>
        </p:sp>
        <p:sp>
          <p:nvSpPr>
            <p:cNvPr id="46" name="Rectangle: Rounded Corners 45"/>
            <p:cNvSpPr/>
            <p:nvPr/>
          </p:nvSpPr>
          <p:spPr>
            <a:xfrm>
              <a:off x="4616400" y="5487677"/>
              <a:ext cx="2743200" cy="365760"/>
            </a:xfrm>
            <a:prstGeom prst="roundRect">
              <a:avLst/>
            </a:prstGeom>
            <a:solidFill>
              <a:srgbClr val="077FC7"/>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Spectrum Expansion</a:t>
              </a:r>
              <a:endParaRPr lang="en-US" dirty="0"/>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52400" y="162975"/>
            <a:ext cx="11887200" cy="43088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2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Glyco-Decipher 2.0 Towards Comprehensive N-/O-Glycopeptide identification</a:t>
            </a:r>
            <a:endParaRPr lang="en-US" altLang="zh-CN" sz="22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grpSp>
        <p:nvGrpSpPr>
          <p:cNvPr id="5" name="组合 7"/>
          <p:cNvGrpSpPr/>
          <p:nvPr/>
        </p:nvGrpSpPr>
        <p:grpSpPr>
          <a:xfrm>
            <a:off x="3615731" y="4453191"/>
            <a:ext cx="1802540" cy="923330"/>
            <a:chOff x="678313" y="3465681"/>
            <a:chExt cx="1802540" cy="923330"/>
          </a:xfrm>
        </p:grpSpPr>
        <p:sp>
          <p:nvSpPr>
            <p:cNvPr id="6" name="Rectangle: Rounded Corners 4"/>
            <p:cNvSpPr/>
            <p:nvPr/>
          </p:nvSpPr>
          <p:spPr>
            <a:xfrm>
              <a:off x="680853" y="3465681"/>
              <a:ext cx="1800000" cy="923330"/>
            </a:xfrm>
            <a:prstGeom prst="roundRect">
              <a:avLst/>
            </a:prstGeom>
            <a:solidFill>
              <a:srgbClr val="F9A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8"/>
            <p:cNvSpPr txBox="1"/>
            <p:nvPr/>
          </p:nvSpPr>
          <p:spPr>
            <a:xfrm>
              <a:off x="678313" y="3616881"/>
              <a:ext cx="1800000" cy="645160"/>
            </a:xfrm>
            <a:prstGeom prst="rect">
              <a:avLst/>
            </a:prstGeom>
            <a:noFill/>
          </p:spPr>
          <p:txBody>
            <a:bodyPr wrap="square" rtlCol="0">
              <a:spAutoFit/>
            </a:bodyPr>
            <a:lstStyle/>
            <a:p>
              <a:pPr algn="ctr"/>
              <a:r>
                <a:rPr lang="en-US" dirty="0">
                  <a:solidFill>
                    <a:schemeClr val="bg1"/>
                  </a:solidFill>
                </a:rPr>
                <a:t>MS-Decipher</a:t>
              </a:r>
              <a:endParaRPr lang="en-US" dirty="0">
                <a:solidFill>
                  <a:schemeClr val="bg1"/>
                </a:solidFill>
              </a:endParaRPr>
            </a:p>
            <a:p>
              <a:pPr algn="ctr"/>
              <a:r>
                <a:rPr lang="zh-CN" altLang="en-US" dirty="0">
                  <a:solidFill>
                    <a:schemeClr val="bg1"/>
                  </a:solidFill>
                </a:rPr>
                <a:t>（</a:t>
              </a:r>
              <a:r>
                <a:rPr lang="en-US" altLang="zh-CN" dirty="0">
                  <a:solidFill>
                    <a:schemeClr val="bg1"/>
                  </a:solidFill>
                </a:rPr>
                <a:t>O-search</a:t>
              </a:r>
              <a:r>
                <a:rPr lang="zh-CN" altLang="en-US" dirty="0">
                  <a:solidFill>
                    <a:schemeClr val="bg1"/>
                  </a:solidFill>
                </a:rPr>
                <a:t>）</a:t>
              </a:r>
              <a:endParaRPr lang="zh-CN" altLang="en-US" dirty="0">
                <a:solidFill>
                  <a:schemeClr val="bg1"/>
                </a:solidFill>
              </a:endParaRPr>
            </a:p>
          </p:txBody>
        </p:sp>
      </p:grpSp>
      <p:grpSp>
        <p:nvGrpSpPr>
          <p:cNvPr id="9" name="Group 11"/>
          <p:cNvGrpSpPr/>
          <p:nvPr/>
        </p:nvGrpSpPr>
        <p:grpSpPr>
          <a:xfrm>
            <a:off x="6636779" y="2006728"/>
            <a:ext cx="1800000" cy="923330"/>
            <a:chOff x="3904864" y="2330896"/>
            <a:chExt cx="1662545" cy="923330"/>
          </a:xfrm>
        </p:grpSpPr>
        <p:sp>
          <p:nvSpPr>
            <p:cNvPr id="11" name="Rectangle: Rounded Corners 5"/>
            <p:cNvSpPr/>
            <p:nvPr/>
          </p:nvSpPr>
          <p:spPr>
            <a:xfrm>
              <a:off x="3904864" y="2330896"/>
              <a:ext cx="1662545" cy="923330"/>
            </a:xfrm>
            <a:prstGeom prst="roundRect">
              <a:avLst/>
            </a:prstGeom>
            <a:solidFill>
              <a:srgbClr val="F37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0"/>
            <p:cNvSpPr txBox="1"/>
            <p:nvPr/>
          </p:nvSpPr>
          <p:spPr>
            <a:xfrm>
              <a:off x="3904864" y="2469396"/>
              <a:ext cx="1662545" cy="646331"/>
            </a:xfrm>
            <a:prstGeom prst="rect">
              <a:avLst/>
            </a:prstGeom>
            <a:noFill/>
          </p:spPr>
          <p:txBody>
            <a:bodyPr wrap="square" rtlCol="0">
              <a:spAutoFit/>
            </a:bodyPr>
            <a:lstStyle/>
            <a:p>
              <a:pPr algn="ctr"/>
              <a:r>
                <a:rPr lang="en-US" dirty="0">
                  <a:solidFill>
                    <a:schemeClr val="bg1"/>
                  </a:solidFill>
                </a:rPr>
                <a:t>Glyco-Decipher</a:t>
              </a:r>
              <a:endParaRPr lang="en-US" dirty="0">
                <a:solidFill>
                  <a:schemeClr val="bg1"/>
                </a:solidFill>
              </a:endParaRPr>
            </a:p>
            <a:p>
              <a:pPr algn="ctr"/>
              <a:r>
                <a:rPr lang="en-US" dirty="0">
                  <a:solidFill>
                    <a:schemeClr val="bg1"/>
                  </a:solidFill>
                </a:rPr>
                <a:t>2.0</a:t>
              </a:r>
              <a:endParaRPr lang="en-US" dirty="0">
                <a:solidFill>
                  <a:schemeClr val="bg1"/>
                </a:solidFill>
              </a:endParaRPr>
            </a:p>
          </p:txBody>
        </p:sp>
      </p:grpSp>
      <p:grpSp>
        <p:nvGrpSpPr>
          <p:cNvPr id="15" name="组合 22"/>
          <p:cNvGrpSpPr/>
          <p:nvPr/>
        </p:nvGrpSpPr>
        <p:grpSpPr>
          <a:xfrm>
            <a:off x="9655288" y="2006728"/>
            <a:ext cx="1800000" cy="923330"/>
            <a:chOff x="9706088" y="4164687"/>
            <a:chExt cx="1800000" cy="923330"/>
          </a:xfrm>
        </p:grpSpPr>
        <p:sp>
          <p:nvSpPr>
            <p:cNvPr id="16" name="Rectangle: Rounded Corners 6"/>
            <p:cNvSpPr/>
            <p:nvPr/>
          </p:nvSpPr>
          <p:spPr>
            <a:xfrm>
              <a:off x="9706089" y="4164687"/>
              <a:ext cx="1799999" cy="923330"/>
            </a:xfrm>
            <a:prstGeom prst="roundRect">
              <a:avLst/>
            </a:prstGeom>
            <a:solidFill>
              <a:srgbClr val="1CA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2"/>
            <p:cNvSpPr txBox="1"/>
            <p:nvPr/>
          </p:nvSpPr>
          <p:spPr>
            <a:xfrm>
              <a:off x="9706088" y="4441686"/>
              <a:ext cx="1799999" cy="369332"/>
            </a:xfrm>
            <a:prstGeom prst="rect">
              <a:avLst/>
            </a:prstGeom>
            <a:noFill/>
          </p:spPr>
          <p:txBody>
            <a:bodyPr wrap="square" rtlCol="0">
              <a:spAutoFit/>
            </a:bodyPr>
            <a:lstStyle/>
            <a:p>
              <a:pPr algn="ctr"/>
              <a:r>
                <a:rPr lang="en-US" dirty="0">
                  <a:solidFill>
                    <a:schemeClr val="bg1"/>
                  </a:solidFill>
                </a:rPr>
                <a:t>Tool Box</a:t>
              </a:r>
              <a:endParaRPr lang="en-US" dirty="0">
                <a:solidFill>
                  <a:schemeClr val="bg1"/>
                </a:solidFill>
              </a:endParaRPr>
            </a:p>
          </p:txBody>
        </p:sp>
      </p:grpSp>
      <p:grpSp>
        <p:nvGrpSpPr>
          <p:cNvPr id="18" name="Group 14"/>
          <p:cNvGrpSpPr/>
          <p:nvPr/>
        </p:nvGrpSpPr>
        <p:grpSpPr>
          <a:xfrm>
            <a:off x="471763" y="2006600"/>
            <a:ext cx="1800000" cy="923330"/>
            <a:chOff x="8226163" y="2330896"/>
            <a:chExt cx="1662545" cy="923330"/>
          </a:xfrm>
          <a:solidFill>
            <a:schemeClr val="bg2">
              <a:lumMod val="75000"/>
            </a:schemeClr>
          </a:solidFill>
        </p:grpSpPr>
        <p:sp>
          <p:nvSpPr>
            <p:cNvPr id="19" name="Rectangle: Rounded Corners 7"/>
            <p:cNvSpPr/>
            <p:nvPr/>
          </p:nvSpPr>
          <p:spPr>
            <a:xfrm>
              <a:off x="8226163" y="2330896"/>
              <a:ext cx="1662545" cy="92333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3"/>
            <p:cNvSpPr txBox="1"/>
            <p:nvPr/>
          </p:nvSpPr>
          <p:spPr>
            <a:xfrm>
              <a:off x="8226163" y="2607895"/>
              <a:ext cx="1662545" cy="369332"/>
            </a:xfrm>
            <a:prstGeom prst="rect">
              <a:avLst/>
            </a:prstGeom>
            <a:grpFill/>
          </p:spPr>
          <p:txBody>
            <a:bodyPr wrap="square" rtlCol="0">
              <a:spAutoFit/>
            </a:bodyPr>
            <a:lstStyle/>
            <a:p>
              <a:pPr algn="ctr"/>
              <a:r>
                <a:rPr lang="en-US" dirty="0">
                  <a:solidFill>
                    <a:schemeClr val="bg1"/>
                  </a:solidFill>
                </a:rPr>
                <a:t>MS-GF+</a:t>
              </a:r>
              <a:endParaRPr lang="en-US" dirty="0">
                <a:solidFill>
                  <a:schemeClr val="bg1"/>
                </a:solidFill>
              </a:endParaRPr>
            </a:p>
          </p:txBody>
        </p:sp>
      </p:grpSp>
      <p:sp>
        <p:nvSpPr>
          <p:cNvPr id="21" name="文本框 24"/>
          <p:cNvSpPr txBox="1"/>
          <p:nvPr/>
        </p:nvSpPr>
        <p:spPr>
          <a:xfrm>
            <a:off x="9762807" y="2961890"/>
            <a:ext cx="1584960" cy="923330"/>
          </a:xfrm>
          <a:prstGeom prst="rect">
            <a:avLst/>
          </a:prstGeom>
          <a:noFill/>
        </p:spPr>
        <p:txBody>
          <a:bodyPr wrap="square">
            <a:spAutoFit/>
          </a:bodyPr>
          <a:lstStyle/>
          <a:p>
            <a:r>
              <a:rPr lang="en-US" altLang="zh-CN" dirty="0">
                <a:latin typeface="+mj-lt"/>
                <a:ea typeface="Microsoft YaHei UI" panose="020B0503020204020204" charset="-122"/>
              </a:rPr>
              <a:t>GP-Plotter</a:t>
            </a:r>
            <a:endParaRPr lang="en-US" altLang="zh-CN" dirty="0">
              <a:latin typeface="+mj-lt"/>
              <a:ea typeface="Microsoft YaHei UI" panose="020B0503020204020204" charset="-122"/>
            </a:endParaRPr>
          </a:p>
          <a:p>
            <a:r>
              <a:rPr lang="en-US" altLang="zh-CN" dirty="0">
                <a:latin typeface="+mj-lt"/>
                <a:ea typeface="Microsoft YaHei UI" panose="020B0503020204020204" charset="-122"/>
              </a:rPr>
              <a:t>GP-Quant</a:t>
            </a:r>
            <a:endParaRPr lang="en-US" altLang="zh-CN" dirty="0">
              <a:latin typeface="+mj-lt"/>
              <a:ea typeface="Microsoft YaHei UI" panose="020B0503020204020204" charset="-122"/>
            </a:endParaRPr>
          </a:p>
          <a:p>
            <a:r>
              <a:rPr lang="en-US" altLang="zh-CN" dirty="0">
                <a:latin typeface="+mj-lt"/>
                <a:ea typeface="Microsoft YaHei UI" panose="020B0503020204020204" charset="-122"/>
              </a:rPr>
              <a:t>… …</a:t>
            </a:r>
            <a:endParaRPr lang="zh-CN" altLang="en-US" dirty="0"/>
          </a:p>
        </p:txBody>
      </p:sp>
      <p:sp>
        <p:nvSpPr>
          <p:cNvPr id="22" name="箭头: 左右 25"/>
          <p:cNvSpPr/>
          <p:nvPr/>
        </p:nvSpPr>
        <p:spPr>
          <a:xfrm>
            <a:off x="8506033" y="2288393"/>
            <a:ext cx="1080000" cy="360000"/>
          </a:xfrm>
          <a:prstGeom prst="leftRight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Group 14"/>
          <p:cNvGrpSpPr/>
          <p:nvPr/>
        </p:nvGrpSpPr>
        <p:grpSpPr>
          <a:xfrm>
            <a:off x="3618271" y="2006728"/>
            <a:ext cx="1800000" cy="923330"/>
            <a:chOff x="8226163" y="2330896"/>
            <a:chExt cx="1662545" cy="923330"/>
          </a:xfrm>
        </p:grpSpPr>
        <p:sp>
          <p:nvSpPr>
            <p:cNvPr id="24" name="Rectangle: Rounded Corners 7"/>
            <p:cNvSpPr/>
            <p:nvPr/>
          </p:nvSpPr>
          <p:spPr>
            <a:xfrm>
              <a:off x="8226163" y="2330896"/>
              <a:ext cx="1662545" cy="923330"/>
            </a:xfrm>
            <a:prstGeom prst="roundRect">
              <a:avLst/>
            </a:prstGeom>
            <a:solidFill>
              <a:srgbClr val="077F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13"/>
            <p:cNvSpPr txBox="1"/>
            <p:nvPr/>
          </p:nvSpPr>
          <p:spPr>
            <a:xfrm>
              <a:off x="8226163" y="2607895"/>
              <a:ext cx="1662545" cy="369332"/>
            </a:xfrm>
            <a:prstGeom prst="rect">
              <a:avLst/>
            </a:prstGeom>
            <a:noFill/>
          </p:spPr>
          <p:txBody>
            <a:bodyPr wrap="square" rtlCol="0">
              <a:spAutoFit/>
            </a:bodyPr>
            <a:lstStyle/>
            <a:p>
              <a:pPr algn="ctr"/>
              <a:r>
                <a:rPr lang="en-US" dirty="0">
                  <a:solidFill>
                    <a:schemeClr val="bg1"/>
                  </a:solidFill>
                </a:rPr>
                <a:t>Glyco-Decipher</a:t>
              </a:r>
              <a:endParaRPr lang="en-US" dirty="0">
                <a:solidFill>
                  <a:schemeClr val="bg1"/>
                </a:solidFill>
              </a:endParaRPr>
            </a:p>
          </p:txBody>
        </p:sp>
      </p:grpSp>
      <p:sp>
        <p:nvSpPr>
          <p:cNvPr id="26" name="箭头: 右 29"/>
          <p:cNvSpPr/>
          <p:nvPr/>
        </p:nvSpPr>
        <p:spPr>
          <a:xfrm>
            <a:off x="5487524" y="2293085"/>
            <a:ext cx="1080000" cy="360000"/>
          </a:xfrm>
          <a:prstGeom prst="right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箭头: 右 32"/>
          <p:cNvSpPr/>
          <p:nvPr/>
        </p:nvSpPr>
        <p:spPr>
          <a:xfrm rot="16200000">
            <a:off x="6959600" y="3533775"/>
            <a:ext cx="1154430" cy="346075"/>
          </a:xfrm>
          <a:prstGeom prst="right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箭头: 右 33"/>
          <p:cNvSpPr/>
          <p:nvPr/>
        </p:nvSpPr>
        <p:spPr>
          <a:xfrm>
            <a:off x="2365255" y="2283599"/>
            <a:ext cx="1080000" cy="360000"/>
          </a:xfrm>
          <a:prstGeom prst="right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7"/>
          <p:cNvGrpSpPr/>
          <p:nvPr/>
        </p:nvGrpSpPr>
        <p:grpSpPr>
          <a:xfrm>
            <a:off x="471763" y="4453191"/>
            <a:ext cx="1800000" cy="923330"/>
            <a:chOff x="680853" y="3465681"/>
            <a:chExt cx="1800000" cy="923330"/>
          </a:xfrm>
        </p:grpSpPr>
        <p:sp>
          <p:nvSpPr>
            <p:cNvPr id="36" name="Rectangle: Rounded Corners 4"/>
            <p:cNvSpPr/>
            <p:nvPr/>
          </p:nvSpPr>
          <p:spPr>
            <a:xfrm>
              <a:off x="680853" y="3465681"/>
              <a:ext cx="1800000" cy="923330"/>
            </a:xfrm>
            <a:prstGeom prst="roundRect">
              <a:avLst/>
            </a:prstGeom>
            <a:solidFill>
              <a:srgbClr val="F9A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8"/>
            <p:cNvSpPr txBox="1"/>
            <p:nvPr/>
          </p:nvSpPr>
          <p:spPr>
            <a:xfrm>
              <a:off x="680853" y="3726101"/>
              <a:ext cx="1800000" cy="368300"/>
            </a:xfrm>
            <a:prstGeom prst="rect">
              <a:avLst/>
            </a:prstGeom>
            <a:noFill/>
          </p:spPr>
          <p:txBody>
            <a:bodyPr wrap="square" rtlCol="0">
              <a:spAutoFit/>
            </a:bodyPr>
            <a:lstStyle/>
            <a:p>
              <a:pPr algn="ctr"/>
              <a:r>
                <a:rPr lang="en-US" dirty="0">
                  <a:solidFill>
                    <a:schemeClr val="bg1"/>
                  </a:solidFill>
                </a:rPr>
                <a:t>O-search</a:t>
              </a:r>
              <a:endParaRPr lang="en-US" dirty="0">
                <a:solidFill>
                  <a:schemeClr val="bg1"/>
                </a:solidFill>
              </a:endParaRPr>
            </a:p>
          </p:txBody>
        </p:sp>
      </p:grpSp>
      <p:sp>
        <p:nvSpPr>
          <p:cNvPr id="38" name="箭头: 右 33"/>
          <p:cNvSpPr/>
          <p:nvPr/>
        </p:nvSpPr>
        <p:spPr>
          <a:xfrm>
            <a:off x="2365255" y="4734856"/>
            <a:ext cx="1080000" cy="360000"/>
          </a:xfrm>
          <a:prstGeom prst="right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箭头: 右 33"/>
          <p:cNvSpPr/>
          <p:nvPr/>
        </p:nvSpPr>
        <p:spPr>
          <a:xfrm rot="5400000" flipV="1">
            <a:off x="831763" y="3522484"/>
            <a:ext cx="1080000" cy="360000"/>
          </a:xfrm>
          <a:prstGeom prst="right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TextBox 45"/>
          <p:cNvSpPr txBox="1"/>
          <p:nvPr/>
        </p:nvSpPr>
        <p:spPr>
          <a:xfrm>
            <a:off x="-160020" y="5480050"/>
            <a:ext cx="3063875" cy="368300"/>
          </a:xfrm>
          <a:prstGeom prst="rect">
            <a:avLst/>
          </a:prstGeom>
          <a:noFill/>
        </p:spPr>
        <p:txBody>
          <a:bodyPr wrap="square">
            <a:spAutoFit/>
          </a:bodyPr>
          <a:lstStyle/>
          <a:p>
            <a:pPr algn="ctr"/>
            <a:r>
              <a:rPr lang="en-US" sz="1800" dirty="0">
                <a:effectLst/>
                <a:latin typeface="+mj-lt"/>
                <a:ea typeface="等线" panose="02010600030101010101" pitchFamily="2" charset="-122"/>
                <a:cs typeface="Times New Roman" panose="02020603050405020304" pitchFamily="18" charset="0"/>
              </a:rPr>
              <a:t>(</a:t>
            </a:r>
            <a:r>
              <a:rPr lang="en-US" sz="1800" i="1" dirty="0">
                <a:effectLst/>
                <a:latin typeface="+mj-lt"/>
                <a:ea typeface="等线" panose="02010600030101010101" pitchFamily="2" charset="-122"/>
                <a:cs typeface="Times New Roman" panose="02020603050405020304" pitchFamily="18" charset="0"/>
                <a:sym typeface="+mn-ea"/>
              </a:rPr>
              <a:t>Anal. Chem.,</a:t>
            </a:r>
            <a:r>
              <a:rPr lang="en-US" sz="1800" dirty="0">
                <a:effectLst/>
                <a:latin typeface="+mj-lt"/>
                <a:ea typeface="等线" panose="02010600030101010101" pitchFamily="2" charset="-122"/>
                <a:cs typeface="Times New Roman" panose="02020603050405020304" pitchFamily="18" charset="0"/>
                <a:sym typeface="+mn-ea"/>
              </a:rPr>
              <a:t> 2019</a:t>
            </a:r>
            <a:r>
              <a:rPr lang="en-US" sz="1800" dirty="0">
                <a:effectLst/>
                <a:latin typeface="+mj-lt"/>
                <a:ea typeface="等线" panose="02010600030101010101" pitchFamily="2" charset="-122"/>
                <a:cs typeface="Times New Roman" panose="02020603050405020304" pitchFamily="18" charset="0"/>
              </a:rPr>
              <a:t>)</a:t>
            </a:r>
            <a:endParaRPr lang="en-US" dirty="0">
              <a:latin typeface="+mj-lt"/>
            </a:endParaRPr>
          </a:p>
        </p:txBody>
      </p:sp>
      <p:sp>
        <p:nvSpPr>
          <p:cNvPr id="50" name="TextBox 49"/>
          <p:cNvSpPr txBox="1"/>
          <p:nvPr/>
        </p:nvSpPr>
        <p:spPr>
          <a:xfrm>
            <a:off x="3229846" y="1487492"/>
            <a:ext cx="2576850" cy="369332"/>
          </a:xfrm>
          <a:prstGeom prst="rect">
            <a:avLst/>
          </a:prstGeom>
          <a:noFill/>
        </p:spPr>
        <p:txBody>
          <a:bodyPr wrap="square">
            <a:spAutoFit/>
          </a:bodyPr>
          <a:lstStyle/>
          <a:p>
            <a:pPr algn="ctr"/>
            <a:r>
              <a:rPr lang="en-US" sz="1800" dirty="0">
                <a:effectLst/>
                <a:latin typeface="+mj-lt"/>
                <a:ea typeface="等线" panose="02010600030101010101" pitchFamily="2" charset="-122"/>
                <a:cs typeface="Times New Roman" panose="02020603050405020304" pitchFamily="18" charset="0"/>
              </a:rPr>
              <a:t>(</a:t>
            </a:r>
            <a:r>
              <a:rPr lang="en-US" sz="1800" i="1" dirty="0">
                <a:effectLst/>
                <a:latin typeface="+mj-lt"/>
                <a:ea typeface="等线" panose="02010600030101010101" pitchFamily="2" charset="-122"/>
                <a:cs typeface="Times New Roman" panose="02020603050405020304" pitchFamily="18" charset="0"/>
              </a:rPr>
              <a:t>Nat. </a:t>
            </a:r>
            <a:r>
              <a:rPr lang="en-US" sz="1800" i="1" dirty="0" err="1">
                <a:effectLst/>
                <a:latin typeface="+mj-lt"/>
                <a:ea typeface="等线" panose="02010600030101010101" pitchFamily="2" charset="-122"/>
                <a:cs typeface="Times New Roman" panose="02020603050405020304" pitchFamily="18" charset="0"/>
              </a:rPr>
              <a:t>Commun</a:t>
            </a:r>
            <a:r>
              <a:rPr lang="en-US" sz="1800" i="1" dirty="0">
                <a:effectLst/>
                <a:latin typeface="+mj-lt"/>
                <a:ea typeface="等线" panose="02010600030101010101" pitchFamily="2" charset="-122"/>
                <a:cs typeface="Times New Roman" panose="02020603050405020304" pitchFamily="18" charset="0"/>
              </a:rPr>
              <a:t>.,</a:t>
            </a:r>
            <a:r>
              <a:rPr lang="en-US" sz="1800" dirty="0">
                <a:effectLst/>
                <a:latin typeface="+mj-lt"/>
                <a:ea typeface="等线" panose="02010600030101010101" pitchFamily="2" charset="-122"/>
                <a:cs typeface="Times New Roman" panose="02020603050405020304" pitchFamily="18" charset="0"/>
              </a:rPr>
              <a:t> 2022)</a:t>
            </a:r>
            <a:endParaRPr lang="en-US" dirty="0">
              <a:latin typeface="+mj-lt"/>
            </a:endParaRPr>
          </a:p>
        </p:txBody>
      </p:sp>
      <p:sp>
        <p:nvSpPr>
          <p:cNvPr id="52" name="Rectangle: Rounded Corners 51"/>
          <p:cNvSpPr/>
          <p:nvPr/>
        </p:nvSpPr>
        <p:spPr>
          <a:xfrm>
            <a:off x="471805" y="6132195"/>
            <a:ext cx="8179435" cy="365760"/>
          </a:xfrm>
          <a:prstGeom prst="roundRect">
            <a:avLst/>
          </a:prstGeom>
          <a:solidFill>
            <a:srgbClr val="F9A20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O-Glycopeptide</a:t>
            </a:r>
            <a:endParaRPr lang="en-US" dirty="0"/>
          </a:p>
        </p:txBody>
      </p:sp>
      <p:sp>
        <p:nvSpPr>
          <p:cNvPr id="54" name="Rectangle: Rounded Corners 53"/>
          <p:cNvSpPr/>
          <p:nvPr/>
        </p:nvSpPr>
        <p:spPr>
          <a:xfrm>
            <a:off x="3146671" y="944021"/>
            <a:ext cx="2743200" cy="365760"/>
          </a:xfrm>
          <a:prstGeom prst="roundRect">
            <a:avLst/>
          </a:prstGeom>
          <a:solidFill>
            <a:srgbClr val="077FC7"/>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N-Glycopeptide</a:t>
            </a:r>
            <a:endParaRPr lang="en-US" dirty="0"/>
          </a:p>
        </p:txBody>
      </p:sp>
      <p:sp>
        <p:nvSpPr>
          <p:cNvPr id="55" name="Rectangle: Rounded Corners 54"/>
          <p:cNvSpPr/>
          <p:nvPr/>
        </p:nvSpPr>
        <p:spPr>
          <a:xfrm>
            <a:off x="6641257" y="944021"/>
            <a:ext cx="4818508" cy="365760"/>
          </a:xfrm>
          <a:prstGeom prst="roundRect">
            <a:avLst/>
          </a:prstGeom>
          <a:solidFill>
            <a:srgbClr val="89BF13"/>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 Glycopeptide</a:t>
            </a:r>
            <a:endParaRPr lang="en-US" dirty="0"/>
          </a:p>
        </p:txBody>
      </p:sp>
      <p:sp>
        <p:nvSpPr>
          <p:cNvPr id="3" name="TextBox 45"/>
          <p:cNvSpPr txBox="1"/>
          <p:nvPr/>
        </p:nvSpPr>
        <p:spPr>
          <a:xfrm>
            <a:off x="3270403" y="5443687"/>
            <a:ext cx="2576850" cy="369332"/>
          </a:xfrm>
          <a:prstGeom prst="rect">
            <a:avLst/>
          </a:prstGeom>
          <a:noFill/>
        </p:spPr>
        <p:txBody>
          <a:bodyPr wrap="square">
            <a:spAutoFit/>
          </a:bodyPr>
          <a:p>
            <a:pPr algn="ctr"/>
            <a:r>
              <a:rPr lang="en-US" sz="1800" dirty="0">
                <a:effectLst/>
                <a:latin typeface="+mj-lt"/>
                <a:ea typeface="等线" panose="02010600030101010101" pitchFamily="2" charset="-122"/>
                <a:cs typeface="Times New Roman" panose="02020603050405020304" pitchFamily="18" charset="0"/>
              </a:rPr>
              <a:t>(</a:t>
            </a:r>
            <a:r>
              <a:rPr lang="en-US" sz="1800" i="1" dirty="0">
                <a:effectLst/>
                <a:latin typeface="+mj-lt"/>
                <a:ea typeface="等线" panose="02010600030101010101" pitchFamily="2" charset="-122"/>
                <a:cs typeface="Times New Roman" panose="02020603050405020304" pitchFamily="18" charset="0"/>
              </a:rPr>
              <a:t>Bioinformatics,</a:t>
            </a:r>
            <a:r>
              <a:rPr lang="en-US" sz="1800" dirty="0">
                <a:effectLst/>
                <a:latin typeface="+mj-lt"/>
                <a:ea typeface="等线" panose="02010600030101010101" pitchFamily="2" charset="-122"/>
                <a:cs typeface="Times New Roman" panose="02020603050405020304" pitchFamily="18" charset="0"/>
              </a:rPr>
              <a:t> 2022)</a:t>
            </a:r>
            <a:endParaRPr lang="en-US" dirty="0">
              <a:latin typeface="+mj-lt"/>
            </a:endParaRPr>
          </a:p>
        </p:txBody>
      </p:sp>
      <p:grpSp>
        <p:nvGrpSpPr>
          <p:cNvPr id="10" name="组合 7"/>
          <p:cNvGrpSpPr/>
          <p:nvPr/>
        </p:nvGrpSpPr>
        <p:grpSpPr>
          <a:xfrm>
            <a:off x="6414135" y="4483735"/>
            <a:ext cx="2362835" cy="923290"/>
            <a:chOff x="647198" y="3465681"/>
            <a:chExt cx="2142239" cy="923330"/>
          </a:xfrm>
        </p:grpSpPr>
        <p:sp>
          <p:nvSpPr>
            <p:cNvPr id="13" name="Rectangle: Rounded Corners 4"/>
            <p:cNvSpPr/>
            <p:nvPr>
              <p:custDataLst>
                <p:tags r:id="rId1"/>
              </p:custDataLst>
            </p:nvPr>
          </p:nvSpPr>
          <p:spPr>
            <a:xfrm>
              <a:off x="680590" y="3465681"/>
              <a:ext cx="2108847" cy="923330"/>
            </a:xfrm>
            <a:prstGeom prst="roundRect">
              <a:avLst/>
            </a:prstGeom>
            <a:solidFill>
              <a:srgbClr val="F9A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en-US"/>
            </a:p>
          </p:txBody>
        </p:sp>
        <p:sp>
          <p:nvSpPr>
            <p:cNvPr id="14" name="TextBox 8"/>
            <p:cNvSpPr txBox="1"/>
            <p:nvPr>
              <p:custDataLst>
                <p:tags r:id="rId2"/>
              </p:custDataLst>
            </p:nvPr>
          </p:nvSpPr>
          <p:spPr>
            <a:xfrm>
              <a:off x="647198" y="3616183"/>
              <a:ext cx="2028247" cy="645188"/>
            </a:xfrm>
            <a:prstGeom prst="rect">
              <a:avLst/>
            </a:prstGeom>
            <a:noFill/>
          </p:spPr>
          <p:txBody>
            <a:bodyPr wrap="square" rtlCol="0">
              <a:spAutoFit/>
            </a:bodyPr>
            <a:p>
              <a:pPr algn="ctr"/>
              <a:r>
                <a:rPr lang="en-US" dirty="0">
                  <a:solidFill>
                    <a:schemeClr val="bg1"/>
                  </a:solidFill>
                </a:rPr>
                <a:t>MS-Decipher</a:t>
              </a:r>
              <a:endParaRPr lang="en-US" dirty="0">
                <a:solidFill>
                  <a:schemeClr val="bg1"/>
                </a:solidFill>
              </a:endParaRPr>
            </a:p>
            <a:p>
              <a:pPr algn="ctr"/>
              <a:r>
                <a:rPr lang="en-US" altLang="zh-CN" dirty="0">
                  <a:solidFill>
                    <a:schemeClr val="bg1"/>
                  </a:solidFill>
                </a:rPr>
                <a:t>(</a:t>
              </a:r>
              <a:r>
                <a:rPr lang="zh-CN" altLang="en-US" dirty="0">
                  <a:solidFill>
                    <a:schemeClr val="bg1"/>
                  </a:solidFill>
                </a:rPr>
                <a:t>O-Search-Pattern</a:t>
              </a:r>
              <a:r>
                <a:rPr lang="en-US" altLang="zh-CN" dirty="0">
                  <a:solidFill>
                    <a:schemeClr val="bg1"/>
                  </a:solidFill>
                </a:rPr>
                <a:t>)</a:t>
              </a:r>
              <a:endParaRPr lang="en-US" altLang="zh-CN" dirty="0">
                <a:solidFill>
                  <a:schemeClr val="bg1"/>
                </a:solidFill>
              </a:endParaRPr>
            </a:p>
          </p:txBody>
        </p:sp>
      </p:grpSp>
      <p:sp>
        <p:nvSpPr>
          <p:cNvPr id="27" name="箭头: 右 33"/>
          <p:cNvSpPr/>
          <p:nvPr/>
        </p:nvSpPr>
        <p:spPr>
          <a:xfrm>
            <a:off x="5440045" y="4746625"/>
            <a:ext cx="986790" cy="360045"/>
          </a:xfrm>
          <a:prstGeom prst="right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426720" y="1273175"/>
            <a:ext cx="2214245" cy="583565"/>
          </a:xfrm>
          <a:prstGeom prst="rect">
            <a:avLst/>
          </a:prstGeom>
          <a:noFill/>
        </p:spPr>
        <p:txBody>
          <a:bodyPr wrap="square" rtlCol="0" anchor="t">
            <a:spAutoFit/>
          </a:bodyPr>
          <a:p>
            <a:pPr algn="ctr"/>
            <a:r>
              <a:rPr lang="en-US" altLang="zh-CN" sz="1600"/>
              <a:t>A</a:t>
            </a:r>
            <a:r>
              <a:rPr lang="zh-CN" altLang="en-US" sz="1600"/>
              <a:t>n open-source database search tool</a:t>
            </a:r>
            <a:endParaRPr lang="zh-CN" altLang="en-US" sz="1600"/>
          </a:p>
        </p:txBody>
      </p:sp>
      <p:sp>
        <p:nvSpPr>
          <p:cNvPr id="31" name="文本框 30"/>
          <p:cNvSpPr txBox="1"/>
          <p:nvPr/>
        </p:nvSpPr>
        <p:spPr>
          <a:xfrm>
            <a:off x="3445510" y="3579495"/>
            <a:ext cx="2214245" cy="829945"/>
          </a:xfrm>
          <a:prstGeom prst="rect">
            <a:avLst/>
          </a:prstGeom>
          <a:noFill/>
        </p:spPr>
        <p:txBody>
          <a:bodyPr wrap="square" rtlCol="0" anchor="t">
            <a:spAutoFit/>
          </a:bodyPr>
          <a:p>
            <a:pPr algn="ctr"/>
            <a:r>
              <a:rPr lang="en-US" sz="1600"/>
              <a:t>The in-house</a:t>
            </a:r>
            <a:r>
              <a:rPr lang="zh-CN" altLang="en-US" sz="1600"/>
              <a:t> </a:t>
            </a:r>
            <a:r>
              <a:rPr lang="en-US" altLang="zh-CN" sz="1600"/>
              <a:t> developed</a:t>
            </a:r>
            <a:r>
              <a:rPr lang="zh-CN" altLang="en-US" sz="1600"/>
              <a:t> database search tool</a:t>
            </a:r>
            <a:endParaRPr lang="zh-CN" altLang="en-US" sz="1600"/>
          </a:p>
        </p:txBody>
      </p:sp>
      <p:sp>
        <p:nvSpPr>
          <p:cNvPr id="2" name="TextBox 45"/>
          <p:cNvSpPr txBox="1"/>
          <p:nvPr/>
        </p:nvSpPr>
        <p:spPr>
          <a:xfrm>
            <a:off x="6414923" y="5473532"/>
            <a:ext cx="2576850" cy="368300"/>
          </a:xfrm>
          <a:prstGeom prst="rect">
            <a:avLst/>
          </a:prstGeom>
          <a:noFill/>
        </p:spPr>
        <p:txBody>
          <a:bodyPr wrap="square">
            <a:spAutoFit/>
          </a:bodyPr>
          <a:p>
            <a:pPr algn="ctr"/>
            <a:r>
              <a:rPr lang="en-US" sz="1800" dirty="0">
                <a:effectLst/>
                <a:latin typeface="+mj-lt"/>
                <a:ea typeface="等线" panose="02010600030101010101" pitchFamily="2" charset="-122"/>
                <a:cs typeface="Times New Roman" panose="02020603050405020304" pitchFamily="18" charset="0"/>
              </a:rPr>
              <a:t>(</a:t>
            </a:r>
            <a:r>
              <a:rPr lang="en-US" sz="1800" i="1" dirty="0">
                <a:effectLst/>
                <a:latin typeface="+mj-lt"/>
                <a:ea typeface="等线" panose="02010600030101010101" pitchFamily="2" charset="-122"/>
                <a:cs typeface="Times New Roman" panose="02020603050405020304" pitchFamily="18" charset="0"/>
              </a:rPr>
              <a:t>Anal. Chem.</a:t>
            </a:r>
            <a:r>
              <a:rPr lang="en-US" sz="1800" i="1" dirty="0">
                <a:effectLst/>
                <a:latin typeface="+mj-lt"/>
                <a:ea typeface="等线" panose="02010600030101010101" pitchFamily="2" charset="-122"/>
                <a:cs typeface="Times New Roman" panose="02020603050405020304" pitchFamily="18" charset="0"/>
              </a:rPr>
              <a:t>,</a:t>
            </a:r>
            <a:r>
              <a:rPr lang="en-US" sz="1800" dirty="0">
                <a:effectLst/>
                <a:latin typeface="+mj-lt"/>
                <a:ea typeface="等线" panose="02010600030101010101" pitchFamily="2" charset="-122"/>
                <a:cs typeface="Times New Roman" panose="02020603050405020304" pitchFamily="18" charset="0"/>
              </a:rPr>
              <a:t> 2023)</a:t>
            </a:r>
            <a:endParaRPr lang="en-US" dirty="0">
              <a:latin typeface="+mj-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766445" y="990600"/>
            <a:ext cx="10534650" cy="3642360"/>
          </a:xfrm>
          <a:prstGeom prst="rect">
            <a:avLst/>
          </a:prstGeom>
        </p:spPr>
      </p:pic>
      <p:sp>
        <p:nvSpPr>
          <p:cNvPr id="2" name="灯片编号占位符 1"/>
          <p:cNvSpPr>
            <a:spLocks noGrp="1"/>
          </p:cNvSpPr>
          <p:nvPr>
            <p:ph type="sldNum" sz="quarter" idx="12"/>
          </p:nvPr>
        </p:nvSpPr>
        <p:spPr/>
        <p:txBody>
          <a:bodyPr/>
          <a:lstStyle/>
          <a:p>
            <a:fld id="{1CC90BC6-E805-4E32-AFF4-A06721FE69FF}" type="slidenum">
              <a:rPr lang="zh-CN" altLang="en-US" smtClean="0"/>
            </a:fld>
            <a:endParaRPr lang="zh-CN" altLang="en-US"/>
          </a:p>
        </p:txBody>
      </p:sp>
      <p:sp>
        <p:nvSpPr>
          <p:cNvPr id="9" name="矩形 8"/>
          <p:cNvSpPr/>
          <p:nvPr/>
        </p:nvSpPr>
        <p:spPr>
          <a:xfrm>
            <a:off x="8091170" y="4530725"/>
            <a:ext cx="2764790" cy="338455"/>
          </a:xfrm>
          <a:prstGeom prst="rect">
            <a:avLst/>
          </a:prstGeom>
        </p:spPr>
        <p:txBody>
          <a:bodyPr wrap="none">
            <a:spAutoFit/>
          </a:bodyPr>
          <a:lstStyle/>
          <a:p>
            <a:r>
              <a:rPr lang="zh-CN" altLang="en-US" sz="1600" dirty="0">
                <a:hlinkClick r:id="rId3"/>
              </a:rPr>
              <a:t>https://github.com/DICP-1809</a:t>
            </a:r>
            <a:endParaRPr lang="zh-CN" altLang="en-US" sz="1600" dirty="0"/>
          </a:p>
        </p:txBody>
      </p:sp>
      <p:sp>
        <p:nvSpPr>
          <p:cNvPr id="10243" name="Text Box 5"/>
          <p:cNvSpPr txBox="1"/>
          <p:nvPr>
            <p:custDataLst>
              <p:tags r:id="rId4"/>
            </p:custDataLst>
          </p:nvPr>
        </p:nvSpPr>
        <p:spPr>
          <a:xfrm>
            <a:off x="890650" y="99475"/>
            <a:ext cx="10410701"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algn="ctr" eaLnBrk="1" hangingPunct="1">
              <a:spcBef>
                <a:spcPct val="50000"/>
              </a:spcBef>
              <a:buClrTx/>
              <a:buSzTx/>
              <a:buNone/>
            </a:pPr>
            <a:r>
              <a:rPr lang="en-US" altLang="zh-CN" sz="2000" b="1" dirty="0">
                <a:solidFill>
                  <a:srgbClr val="000099"/>
                </a:solidFill>
                <a:latin typeface="+mj-lt"/>
                <a:ea typeface="+mj-ea"/>
                <a:cs typeface="+mj-cs"/>
              </a:rPr>
              <a:t>How to access our software tools?</a:t>
            </a:r>
            <a:endParaRPr lang="en-US" altLang="zh-CN" sz="2000" b="1" dirty="0">
              <a:solidFill>
                <a:srgbClr val="000099"/>
              </a:solidFill>
              <a:latin typeface="+mj-lt"/>
              <a:ea typeface="+mj-ea"/>
              <a:cs typeface="+mj-cs"/>
            </a:endParaRPr>
          </a:p>
        </p:txBody>
      </p:sp>
      <p:pic>
        <p:nvPicPr>
          <p:cNvPr id="25" name="图片 24"/>
          <p:cNvPicPr>
            <a:picLocks noChangeAspect="1"/>
          </p:cNvPicPr>
          <p:nvPr>
            <p:custDataLst>
              <p:tags r:id="rId5"/>
            </p:custDataLst>
          </p:nvPr>
        </p:nvPicPr>
        <p:blipFill>
          <a:blip r:embed="rId6"/>
          <a:stretch>
            <a:fillRect/>
          </a:stretch>
        </p:blipFill>
        <p:spPr>
          <a:xfrm>
            <a:off x="8912225" y="3429000"/>
            <a:ext cx="1062990" cy="1050290"/>
          </a:xfrm>
          <a:prstGeom prst="rect">
            <a:avLst/>
          </a:prstGeom>
        </p:spPr>
      </p:pic>
      <p:sp>
        <p:nvSpPr>
          <p:cNvPr id="4" name="文本框 3"/>
          <p:cNvSpPr txBox="1"/>
          <p:nvPr>
            <p:custDataLst>
              <p:tags r:id="rId7"/>
            </p:custDataLst>
          </p:nvPr>
        </p:nvSpPr>
        <p:spPr>
          <a:xfrm>
            <a:off x="3711575" y="5880100"/>
            <a:ext cx="4319270" cy="337185"/>
          </a:xfrm>
          <a:prstGeom prst="rect">
            <a:avLst/>
          </a:prstGeom>
          <a:noFill/>
        </p:spPr>
        <p:txBody>
          <a:bodyPr wrap="square" rtlCol="0" anchor="t">
            <a:spAutoFit/>
          </a:bodyPr>
          <a:p>
            <a:pPr algn="l"/>
            <a:r>
              <a:rPr lang="zh-CN" altLang="en-US" sz="1600" b="1" dirty="0">
                <a:latin typeface="Times New Roman" panose="02020603050405020304" pitchFamily="18" charset="0"/>
                <a:ea typeface="黑体" panose="02010609060101010101" pitchFamily="2" charset="-122"/>
                <a:cs typeface="Times New Roman" panose="02020603050405020304" pitchFamily="18" charset="0"/>
                <a:sym typeface="+mn-ea"/>
              </a:rPr>
              <a:t> </a:t>
            </a:r>
            <a:r>
              <a:rPr lang="en-US" altLang="zh-CN" sz="1600" b="1" dirty="0">
                <a:latin typeface="Times New Roman" panose="02020603050405020304" pitchFamily="18" charset="0"/>
                <a:ea typeface="黑体" panose="02010609060101010101" pitchFamily="2" charset="-122"/>
                <a:cs typeface="Times New Roman" panose="02020603050405020304" pitchFamily="18" charset="0"/>
                <a:sym typeface="+mn-ea"/>
              </a:rPr>
              <a:t>Questions:   Email to </a:t>
            </a:r>
            <a:r>
              <a:rPr lang="en-US" altLang="zh-CN" sz="1600"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sym typeface="+mn-ea"/>
              </a:rPr>
              <a:t>glyco_decipher@163.com</a:t>
            </a:r>
            <a:endParaRPr lang="en-US" altLang="zh-CN" sz="1600" b="1" dirty="0">
              <a:solidFill>
                <a:srgbClr val="0000FF"/>
              </a:solidFill>
              <a:latin typeface="Times New Roman" panose="02020603050405020304" pitchFamily="18" charset="0"/>
              <a:ea typeface="黑体" panose="02010609060101010101" pitchFamily="2" charset="-122"/>
              <a:cs typeface="Times New Roman" panose="02020603050405020304" pitchFamily="18" charset="0"/>
              <a:sym typeface="+mn-ea"/>
            </a:endParaRPr>
          </a:p>
        </p:txBody>
      </p:sp>
      <p:sp>
        <p:nvSpPr>
          <p:cNvPr id="10" name="文本框 9"/>
          <p:cNvSpPr txBox="1"/>
          <p:nvPr/>
        </p:nvSpPr>
        <p:spPr>
          <a:xfrm>
            <a:off x="7786370" y="3491230"/>
            <a:ext cx="981075" cy="398780"/>
          </a:xfrm>
          <a:prstGeom prst="rect">
            <a:avLst/>
          </a:prstGeom>
          <a:noFill/>
        </p:spPr>
        <p:txBody>
          <a:bodyPr wrap="square" rtlCol="0">
            <a:spAutoFit/>
          </a:bodyPr>
          <a:p>
            <a:r>
              <a:rPr lang="en-US" altLang="zh-CN" sz="2000">
                <a:solidFill>
                  <a:srgbClr val="C00000"/>
                </a:solidFill>
              </a:rPr>
              <a:t>Way1:</a:t>
            </a:r>
            <a:endParaRPr lang="en-US" altLang="zh-CN" sz="2000">
              <a:solidFill>
                <a:srgbClr val="C00000"/>
              </a:solidFill>
            </a:endParaRPr>
          </a:p>
        </p:txBody>
      </p:sp>
      <p:sp>
        <p:nvSpPr>
          <p:cNvPr id="13" name="文本框 12"/>
          <p:cNvSpPr txBox="1"/>
          <p:nvPr>
            <p:custDataLst>
              <p:tags r:id="rId8"/>
            </p:custDataLst>
          </p:nvPr>
        </p:nvSpPr>
        <p:spPr>
          <a:xfrm>
            <a:off x="1023620" y="4869180"/>
            <a:ext cx="8618220" cy="706755"/>
          </a:xfrm>
          <a:prstGeom prst="rect">
            <a:avLst/>
          </a:prstGeom>
          <a:noFill/>
        </p:spPr>
        <p:txBody>
          <a:bodyPr wrap="square" rtlCol="0">
            <a:spAutoFit/>
          </a:bodyPr>
          <a:p>
            <a:r>
              <a:rPr lang="en-US" altLang="zh-CN" sz="2000">
                <a:solidFill>
                  <a:srgbClr val="C00000"/>
                </a:solidFill>
              </a:rPr>
              <a:t>Way2: </a:t>
            </a:r>
            <a:r>
              <a:rPr lang="en-US" altLang="zh-CN" sz="2000">
                <a:solidFill>
                  <a:schemeClr val="tx1"/>
                </a:solidFill>
              </a:rPr>
              <a:t>google Glyco-Decipher or glycopeptide decipher</a:t>
            </a:r>
            <a:endParaRPr lang="en-US" altLang="zh-CN" sz="2000">
              <a:solidFill>
                <a:schemeClr val="tx1"/>
              </a:solidFill>
            </a:endParaRPr>
          </a:p>
          <a:p>
            <a:endParaRPr lang="en-US" altLang="zh-CN" sz="2000">
              <a:solidFill>
                <a:schemeClr val="tx1"/>
              </a:solidFill>
            </a:endParaRPr>
          </a:p>
        </p:txBody>
      </p:sp>
      <p:sp>
        <p:nvSpPr>
          <p:cNvPr id="3" name="文本框 2"/>
          <p:cNvSpPr txBox="1"/>
          <p:nvPr/>
        </p:nvSpPr>
        <p:spPr>
          <a:xfrm>
            <a:off x="10040620" y="3764915"/>
            <a:ext cx="1171575" cy="275590"/>
          </a:xfrm>
          <a:prstGeom prst="rect">
            <a:avLst/>
          </a:prstGeom>
          <a:noFill/>
        </p:spPr>
        <p:txBody>
          <a:bodyPr wrap="square" rtlCol="0">
            <a:spAutoFit/>
          </a:bodyPr>
          <a:p>
            <a:r>
              <a:rPr lang="en-US" altLang="zh-CN" sz="1200" b="1">
                <a:latin typeface="Times New Roman" panose="02020603050405020304" pitchFamily="18" charset="0"/>
                <a:cs typeface="Times New Roman" panose="02020603050405020304" pitchFamily="18" charset="0"/>
              </a:rPr>
              <a:t>QR code</a:t>
            </a:r>
            <a:endParaRPr lang="en-US" altLang="zh-CN" sz="12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524000" y="99475"/>
            <a:ext cx="9144000" cy="52322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800" b="1" dirty="0">
                <a:solidFill>
                  <a:schemeClr val="accent1">
                    <a:lumMod val="75000"/>
                  </a:schemeClr>
                </a:solidFill>
                <a:latin typeface="Arial" panose="020B0604020202020204" pitchFamily="34" charset="0"/>
                <a:ea typeface="黑体" panose="02010609060101010101" pitchFamily="2" charset="-122"/>
                <a:cs typeface="Arial" panose="020B0604020202020204" pitchFamily="34" charset="0"/>
              </a:rPr>
              <a:t>Acknowledgement</a:t>
            </a:r>
            <a:endParaRPr lang="en-US" altLang="zh-CN" sz="2800" b="1" dirty="0">
              <a:solidFill>
                <a:schemeClr val="accent1">
                  <a:lumMod val="75000"/>
                </a:schemeClr>
              </a:solidFill>
              <a:latin typeface="Arial" panose="020B0604020202020204" pitchFamily="34" charset="0"/>
              <a:ea typeface="黑体" panose="02010609060101010101" pitchFamily="2" charset="-122"/>
              <a:cs typeface="Arial" panose="020B0604020202020204" pitchFamily="34" charset="0"/>
            </a:endParaRPr>
          </a:p>
        </p:txBody>
      </p:sp>
      <p:sp>
        <p:nvSpPr>
          <p:cNvPr id="3" name="TextBox 2"/>
          <p:cNvSpPr txBox="1"/>
          <p:nvPr/>
        </p:nvSpPr>
        <p:spPr>
          <a:xfrm>
            <a:off x="5637973" y="1009014"/>
            <a:ext cx="6554026" cy="2584450"/>
          </a:xfrm>
          <a:prstGeom prst="rect">
            <a:avLst/>
          </a:prstGeom>
          <a:noFill/>
        </p:spPr>
        <p:txBody>
          <a:bodyPr wrap="square" rtlCol="0">
            <a:spAutoFit/>
          </a:bodyPr>
          <a:lstStyle/>
          <a:p>
            <a:pPr marL="285750" indent="-285750">
              <a:buFont typeface="Wingdings" panose="05000000000000000000" pitchFamily="2" charset="2"/>
              <a:buChar char="q"/>
            </a:pPr>
            <a:r>
              <a:rPr lang="en-US" b="1" dirty="0">
                <a:solidFill>
                  <a:schemeClr val="accent1">
                    <a:lumMod val="75000"/>
                  </a:schemeClr>
                </a:solidFill>
              </a:rPr>
              <a:t>Group 1809, Dalian Institute of Chemical Physics, CAS</a:t>
            </a:r>
            <a:endParaRPr lang="en-US" b="1" dirty="0">
              <a:solidFill>
                <a:schemeClr val="accent1">
                  <a:lumMod val="75000"/>
                </a:schemeClr>
              </a:solidFill>
            </a:endParaRPr>
          </a:p>
          <a:p>
            <a:pPr marL="285750" indent="-285750">
              <a:buFont typeface="Wingdings" panose="05000000000000000000" pitchFamily="2" charset="2"/>
              <a:buChar char="§"/>
            </a:pPr>
            <a:r>
              <a:rPr lang="en-US" dirty="0"/>
              <a:t>Prof. </a:t>
            </a:r>
            <a:r>
              <a:rPr lang="en-US" dirty="0" err="1"/>
              <a:t>Hongqiang</a:t>
            </a:r>
            <a:r>
              <a:rPr lang="en-US" dirty="0"/>
              <a:t> Qin</a:t>
            </a:r>
            <a:endParaRPr lang="en-US" dirty="0"/>
          </a:p>
          <a:p>
            <a:pPr marL="285750" indent="-285750">
              <a:buFont typeface="Wingdings" panose="05000000000000000000" pitchFamily="2" charset="2"/>
              <a:buChar char="§"/>
            </a:pPr>
            <a:r>
              <a:rPr lang="en-US" dirty="0"/>
              <a:t>Jiawei Mao (O-Search, MS-Decipher)</a:t>
            </a:r>
            <a:endParaRPr lang="en-US" dirty="0"/>
          </a:p>
          <a:p>
            <a:pPr marL="285750" indent="-285750">
              <a:buFont typeface="Wingdings" panose="05000000000000000000" pitchFamily="2" charset="2"/>
              <a:buChar char="§"/>
            </a:pPr>
            <a:r>
              <a:rPr lang="en-US" dirty="0"/>
              <a:t>Zheng Fang (Glyco-Decipher, GP-Plotter)</a:t>
            </a:r>
            <a:endParaRPr lang="en-US" dirty="0"/>
          </a:p>
          <a:p>
            <a:pPr marL="285750" indent="-285750">
              <a:buFont typeface="Wingdings" panose="05000000000000000000" pitchFamily="2" charset="2"/>
              <a:buChar char="§"/>
            </a:pPr>
            <a:r>
              <a:rPr lang="en-US" dirty="0"/>
              <a:t>He Zhu (MS-Decipher, O-Search-Pattern)</a:t>
            </a:r>
            <a:endParaRPr lang="en-US" dirty="0"/>
          </a:p>
          <a:p>
            <a:pPr marL="285750" indent="-285750">
              <a:buFont typeface="Wingdings" panose="05000000000000000000" pitchFamily="2" charset="2"/>
              <a:buChar char="§"/>
            </a:pPr>
            <a:r>
              <a:rPr lang="en-US" dirty="0"/>
              <a:t>Yao Chen (O-</a:t>
            </a:r>
            <a:r>
              <a:rPr lang="en-US" dirty="0" err="1"/>
              <a:t>GlcNAc</a:t>
            </a:r>
            <a:r>
              <a:rPr lang="en-US" dirty="0"/>
              <a:t>)</a:t>
            </a:r>
            <a:endParaRPr lang="en-US" dirty="0"/>
          </a:p>
          <a:p>
            <a:pPr marL="285750" indent="-285750">
              <a:buFont typeface="Wingdings" panose="05000000000000000000" pitchFamily="2" charset="2"/>
              <a:buChar char="§"/>
            </a:pPr>
            <a:r>
              <a:rPr lang="en-US" dirty="0" err="1"/>
              <a:t>Luyao</a:t>
            </a:r>
            <a:r>
              <a:rPr lang="en-US" dirty="0"/>
              <a:t> Liu (Automated Enrichment)</a:t>
            </a:r>
            <a:endParaRPr lang="en-US" dirty="0"/>
          </a:p>
          <a:p>
            <a:pPr marL="285750" indent="-285750">
              <a:buFont typeface="Wingdings" panose="05000000000000000000" pitchFamily="2" charset="2"/>
              <a:buChar char="§"/>
            </a:pPr>
            <a:r>
              <a:rPr lang="en-US" dirty="0" err="1"/>
              <a:t>Xuyang</a:t>
            </a:r>
            <a:r>
              <a:rPr lang="en-US" dirty="0"/>
              <a:t> Yue (O-</a:t>
            </a:r>
            <a:r>
              <a:rPr lang="en-US" dirty="0" err="1"/>
              <a:t>GalNAc</a:t>
            </a:r>
            <a:r>
              <a:rPr lang="en-US" dirty="0"/>
              <a:t>)</a:t>
            </a:r>
            <a:endParaRPr lang="en-US" dirty="0"/>
          </a:p>
          <a:p>
            <a:pPr marL="285750" indent="-285750">
              <a:buFont typeface="Wingdings" panose="05000000000000000000" pitchFamily="2" charset="2"/>
              <a:buChar char="§"/>
            </a:pPr>
            <a:r>
              <a:rPr lang="en-US" dirty="0" err="1"/>
              <a:t>Zhongyu</a:t>
            </a:r>
            <a:r>
              <a:rPr lang="en-US" dirty="0"/>
              <a:t> Wang (O-/N-Glycosylation)</a:t>
            </a:r>
            <a:endParaRPr lang="en-US" dirty="0"/>
          </a:p>
        </p:txBody>
      </p:sp>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11694" t="25946" r="9978" b="25539"/>
          <a:stretch>
            <a:fillRect/>
          </a:stretch>
        </p:blipFill>
        <p:spPr bwMode="auto">
          <a:xfrm>
            <a:off x="315599" y="934719"/>
            <a:ext cx="2675469" cy="1657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9663" y="4095197"/>
            <a:ext cx="5243743" cy="1785104"/>
          </a:xfrm>
          <a:prstGeom prst="rect">
            <a:avLst/>
          </a:prstGeom>
          <a:noFill/>
        </p:spPr>
        <p:txBody>
          <a:bodyPr wrap="none" rtlCol="0">
            <a:spAutoFit/>
          </a:bodyPr>
          <a:lstStyle/>
          <a:p>
            <a:r>
              <a:rPr lang="en-US" sz="2000" b="1" dirty="0">
                <a:solidFill>
                  <a:schemeClr val="accent1">
                    <a:lumMod val="75000"/>
                  </a:schemeClr>
                </a:solidFill>
              </a:rPr>
              <a:t>Collaboration</a:t>
            </a:r>
            <a:endParaRPr lang="en-US" sz="2000" b="1" dirty="0">
              <a:solidFill>
                <a:schemeClr val="accent1">
                  <a:lumMod val="75000"/>
                </a:schemeClr>
              </a:solidFill>
            </a:endParaRPr>
          </a:p>
          <a:p>
            <a:pPr marL="285750" indent="-285750">
              <a:buFont typeface="Wingdings" panose="05000000000000000000" pitchFamily="2" charset="2"/>
              <a:buChar char="q"/>
            </a:pPr>
            <a:r>
              <a:rPr lang="en-US" b="1" dirty="0">
                <a:solidFill>
                  <a:schemeClr val="accent1">
                    <a:lumMod val="75000"/>
                  </a:schemeClr>
                </a:solidFill>
              </a:rPr>
              <a:t>Dalian University of Technology</a:t>
            </a:r>
            <a:endParaRPr lang="en-US" b="1" dirty="0">
              <a:solidFill>
                <a:schemeClr val="accent1">
                  <a:lumMod val="75000"/>
                </a:schemeClr>
              </a:solidFill>
            </a:endParaRPr>
          </a:p>
          <a:p>
            <a:pPr marL="285750" indent="-285750">
              <a:buFont typeface="Wingdings" panose="05000000000000000000" pitchFamily="2" charset="2"/>
              <a:buChar char="§"/>
            </a:pPr>
            <a:r>
              <a:rPr lang="en-US" dirty="0"/>
              <a:t>Assoc. Prof. </a:t>
            </a:r>
            <a:r>
              <a:rPr lang="en-US" dirty="0" err="1"/>
              <a:t>Mingming</a:t>
            </a:r>
            <a:r>
              <a:rPr lang="en-US" dirty="0"/>
              <a:t> Dong</a:t>
            </a:r>
            <a:endParaRPr lang="en-US" dirty="0"/>
          </a:p>
          <a:p>
            <a:endParaRPr lang="en-US" b="1" dirty="0"/>
          </a:p>
          <a:p>
            <a:pPr marL="285750" indent="-285750">
              <a:buFont typeface="Wingdings" panose="05000000000000000000" pitchFamily="2" charset="2"/>
              <a:buChar char="q"/>
            </a:pPr>
            <a:r>
              <a:rPr lang="en-US" b="1" dirty="0">
                <a:solidFill>
                  <a:schemeClr val="accent1">
                    <a:lumMod val="75000"/>
                  </a:schemeClr>
                </a:solidFill>
              </a:rPr>
              <a:t>Air Force Medical University/</a:t>
            </a:r>
            <a:r>
              <a:rPr lang="en-US" b="1" dirty="0" err="1">
                <a:solidFill>
                  <a:schemeClr val="accent1">
                    <a:lumMod val="75000"/>
                  </a:schemeClr>
                </a:solidFill>
              </a:rPr>
              <a:t>Xijing</a:t>
            </a:r>
            <a:r>
              <a:rPr lang="en-US" b="1" dirty="0">
                <a:solidFill>
                  <a:schemeClr val="accent1">
                    <a:lumMod val="75000"/>
                  </a:schemeClr>
                </a:solidFill>
              </a:rPr>
              <a:t> Hospital</a:t>
            </a:r>
            <a:endParaRPr lang="en-US" b="1" dirty="0">
              <a:solidFill>
                <a:schemeClr val="accent1">
                  <a:lumMod val="75000"/>
                </a:schemeClr>
              </a:solidFill>
            </a:endParaRPr>
          </a:p>
          <a:p>
            <a:pPr marL="285750" indent="-285750">
              <a:buFont typeface="Wingdings" panose="05000000000000000000" pitchFamily="2" charset="2"/>
              <a:buChar char="§"/>
            </a:pPr>
            <a:r>
              <a:rPr lang="en-US" dirty="0"/>
              <a:t>Prof. </a:t>
            </a:r>
            <a:r>
              <a:rPr lang="en-US" dirty="0" err="1"/>
              <a:t>Yongzhan</a:t>
            </a:r>
            <a:r>
              <a:rPr lang="en-US" dirty="0"/>
              <a:t> </a:t>
            </a:r>
            <a:r>
              <a:rPr lang="en-US" dirty="0" err="1"/>
              <a:t>Nie</a:t>
            </a:r>
            <a:endParaRPr lang="en-US" dirty="0"/>
          </a:p>
        </p:txBody>
      </p:sp>
      <p:sp>
        <p:nvSpPr>
          <p:cNvPr id="6" name="TextBox 5"/>
          <p:cNvSpPr txBox="1"/>
          <p:nvPr/>
        </p:nvSpPr>
        <p:spPr>
          <a:xfrm>
            <a:off x="5637972" y="4401434"/>
            <a:ext cx="6554027" cy="1754326"/>
          </a:xfrm>
          <a:prstGeom prst="rect">
            <a:avLst/>
          </a:prstGeom>
          <a:noFill/>
        </p:spPr>
        <p:txBody>
          <a:bodyPr wrap="square">
            <a:spAutoFit/>
          </a:bodyPr>
          <a:lstStyle/>
          <a:p>
            <a:pPr marL="285750" indent="-285750">
              <a:buFont typeface="Wingdings" panose="05000000000000000000" pitchFamily="2" charset="2"/>
              <a:buChar char="q"/>
            </a:pPr>
            <a:r>
              <a:rPr lang="en-US" b="1" dirty="0">
                <a:solidFill>
                  <a:schemeClr val="accent1">
                    <a:lumMod val="75000"/>
                  </a:schemeClr>
                </a:solidFill>
              </a:rPr>
              <a:t>Shanghai Institute of Materia Medica, CAS</a:t>
            </a:r>
            <a:endParaRPr lang="en-US" b="1" dirty="0">
              <a:solidFill>
                <a:schemeClr val="accent1">
                  <a:lumMod val="75000"/>
                </a:schemeClr>
              </a:solidFill>
            </a:endParaRPr>
          </a:p>
          <a:p>
            <a:pPr marL="285750" indent="-285750">
              <a:buFont typeface="Wingdings" panose="05000000000000000000" pitchFamily="2" charset="2"/>
              <a:buChar char="§"/>
            </a:pPr>
            <a:r>
              <a:rPr lang="en-US" dirty="0"/>
              <a:t>Prof. Wei Huang</a:t>
            </a:r>
            <a:endParaRPr lang="en-US" dirty="0">
              <a:solidFill>
                <a:schemeClr val="accent1">
                  <a:lumMod val="75000"/>
                </a:schemeClr>
              </a:solidFill>
            </a:endParaRPr>
          </a:p>
          <a:p>
            <a:endParaRPr lang="en-US" b="1" dirty="0">
              <a:solidFill>
                <a:schemeClr val="accent1">
                  <a:lumMod val="75000"/>
                </a:schemeClr>
              </a:solidFill>
            </a:endParaRPr>
          </a:p>
          <a:p>
            <a:pPr marL="285750" indent="-285750">
              <a:buFont typeface="Wingdings" panose="05000000000000000000" pitchFamily="2" charset="2"/>
              <a:buChar char="q"/>
            </a:pPr>
            <a:r>
              <a:rPr lang="en-US" b="1" dirty="0">
                <a:solidFill>
                  <a:schemeClr val="accent1">
                    <a:lumMod val="75000"/>
                  </a:schemeClr>
                </a:solidFill>
              </a:rPr>
              <a:t>Group 2800, Dalian Institute of Chemical Physics, CAS</a:t>
            </a:r>
            <a:endParaRPr lang="en-US" b="1" dirty="0">
              <a:solidFill>
                <a:schemeClr val="accent1">
                  <a:lumMod val="75000"/>
                </a:schemeClr>
              </a:solidFill>
            </a:endParaRPr>
          </a:p>
          <a:p>
            <a:pPr marL="285750" indent="-285750">
              <a:buFont typeface="Wingdings" panose="05000000000000000000" pitchFamily="2" charset="2"/>
              <a:buChar char="§"/>
            </a:pPr>
            <a:r>
              <a:rPr lang="en-US" dirty="0"/>
              <a:t>Prof. </a:t>
            </a:r>
            <a:r>
              <a:rPr lang="en-US" dirty="0" err="1"/>
              <a:t>Xinmiao</a:t>
            </a:r>
            <a:r>
              <a:rPr lang="en-US" dirty="0"/>
              <a:t> Liang</a:t>
            </a:r>
            <a:endParaRPr lang="en-US" dirty="0"/>
          </a:p>
          <a:p>
            <a:pPr marL="285750" indent="-285750">
              <a:buFont typeface="Wingdings" panose="05000000000000000000" pitchFamily="2" charset="2"/>
              <a:buChar char="§"/>
            </a:pPr>
            <a:r>
              <a:rPr lang="en-US" dirty="0"/>
              <a:t>Prof. </a:t>
            </a:r>
            <a:r>
              <a:rPr lang="en-US" dirty="0" err="1"/>
              <a:t>Zhimou</a:t>
            </a:r>
            <a:r>
              <a:rPr lang="en-US" dirty="0"/>
              <a:t> Guo</a:t>
            </a:r>
            <a:endParaRPr lang="en-US" dirty="0"/>
          </a:p>
        </p:txBody>
      </p:sp>
      <p:pic>
        <p:nvPicPr>
          <p:cNvPr id="25" name="图片 24"/>
          <p:cNvPicPr>
            <a:picLocks noChangeAspect="1"/>
          </p:cNvPicPr>
          <p:nvPr>
            <p:custDataLst>
              <p:tags r:id="rId2"/>
            </p:custDataLst>
          </p:nvPr>
        </p:nvPicPr>
        <p:blipFill>
          <a:blip r:embed="rId3"/>
          <a:stretch>
            <a:fillRect/>
          </a:stretch>
        </p:blipFill>
        <p:spPr>
          <a:xfrm>
            <a:off x="3505835" y="1217295"/>
            <a:ext cx="1317625" cy="1301750"/>
          </a:xfrm>
          <a:prstGeom prst="rect">
            <a:avLst/>
          </a:prstGeom>
        </p:spPr>
      </p:pic>
      <p:sp>
        <p:nvSpPr>
          <p:cNvPr id="5" name="文本框 4"/>
          <p:cNvSpPr txBox="1"/>
          <p:nvPr/>
        </p:nvSpPr>
        <p:spPr>
          <a:xfrm>
            <a:off x="3234690" y="875030"/>
            <a:ext cx="2514600" cy="337185"/>
          </a:xfrm>
          <a:prstGeom prst="rect">
            <a:avLst/>
          </a:prstGeom>
          <a:noFill/>
        </p:spPr>
        <p:txBody>
          <a:bodyPr wrap="square" rtlCol="0" anchor="t">
            <a:spAutoFit/>
          </a:bodyPr>
          <a:p>
            <a:r>
              <a:rPr lang="en-US" sz="1600" b="1" dirty="0">
                <a:solidFill>
                  <a:schemeClr val="accent1">
                    <a:lumMod val="75000"/>
                  </a:schemeClr>
                </a:solidFill>
                <a:sym typeface="+mn-ea"/>
              </a:rPr>
              <a:t>Software Download:</a:t>
            </a:r>
            <a:endParaRPr lang="en-US" altLang="en-US" sz="1600" b="1" dirty="0">
              <a:solidFill>
                <a:schemeClr val="accent1">
                  <a:lumMod val="75000"/>
                </a:schemeClr>
              </a:solidFill>
              <a:sym typeface="+mn-ea"/>
            </a:endParaRPr>
          </a:p>
        </p:txBody>
      </p:sp>
      <p:sp>
        <p:nvSpPr>
          <p:cNvPr id="7" name="文本框 6"/>
          <p:cNvSpPr txBox="1"/>
          <p:nvPr>
            <p:custDataLst>
              <p:tags r:id="rId4"/>
            </p:custDataLst>
          </p:nvPr>
        </p:nvSpPr>
        <p:spPr>
          <a:xfrm>
            <a:off x="420370" y="2614930"/>
            <a:ext cx="4319270" cy="583565"/>
          </a:xfrm>
          <a:prstGeom prst="rect">
            <a:avLst/>
          </a:prstGeom>
          <a:noFill/>
        </p:spPr>
        <p:txBody>
          <a:bodyPr wrap="square" rtlCol="0" anchor="t">
            <a:spAutoFit/>
          </a:bodyPr>
          <a:p>
            <a:pPr algn="l"/>
            <a:r>
              <a:rPr lang="zh-CN" altLang="en-US" sz="1600" b="1" dirty="0">
                <a:latin typeface="Times New Roman" panose="02020603050405020304" pitchFamily="18" charset="0"/>
                <a:ea typeface="黑体" panose="02010609060101010101" pitchFamily="2" charset="-122"/>
                <a:cs typeface="Times New Roman" panose="02020603050405020304" pitchFamily="18" charset="0"/>
                <a:sym typeface="+mn-ea"/>
              </a:rPr>
              <a:t> </a:t>
            </a:r>
            <a:r>
              <a:rPr lang="en-US" altLang="zh-CN" sz="1600" b="1" dirty="0">
                <a:latin typeface="Times New Roman" panose="02020603050405020304" pitchFamily="18" charset="0"/>
                <a:ea typeface="黑体" panose="02010609060101010101" pitchFamily="2" charset="-122"/>
                <a:cs typeface="Times New Roman" panose="02020603050405020304" pitchFamily="18" charset="0"/>
                <a:sym typeface="+mn-ea"/>
              </a:rPr>
              <a:t>Questions:</a:t>
            </a:r>
            <a:endParaRPr lang="zh-CN" altLang="en-US" sz="1600" b="1" dirty="0">
              <a:latin typeface="Times New Roman" panose="02020603050405020304" pitchFamily="18" charset="0"/>
              <a:ea typeface="黑体" panose="02010609060101010101" pitchFamily="2" charset="-122"/>
              <a:cs typeface="Times New Roman" panose="02020603050405020304" pitchFamily="18" charset="0"/>
              <a:sym typeface="+mn-ea"/>
            </a:endParaRPr>
          </a:p>
          <a:p>
            <a:r>
              <a:rPr lang="en-US" altLang="zh-CN" sz="1600" b="1" dirty="0">
                <a:latin typeface="Times New Roman" panose="02020603050405020304" pitchFamily="18" charset="0"/>
                <a:ea typeface="黑体" panose="02010609060101010101" pitchFamily="2" charset="-122"/>
                <a:cs typeface="Times New Roman" panose="02020603050405020304" pitchFamily="18" charset="0"/>
                <a:sym typeface="+mn-ea"/>
              </a:rPr>
              <a:t>     Email to: glyco_decipher@163.com</a:t>
            </a:r>
            <a:endParaRPr lang="en-US" altLang="zh-CN" sz="1600" b="1" dirty="0">
              <a:latin typeface="Times New Roman" panose="02020603050405020304" pitchFamily="18" charset="0"/>
              <a:ea typeface="黑体" panose="02010609060101010101" pitchFamily="2" charset="-122"/>
              <a:cs typeface="Times New Roman" panose="02020603050405020304" pitchFamily="18" charset="0"/>
              <a:sym typeface="+mn-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4"/>
          <p:cNvGrpSpPr/>
          <p:nvPr/>
        </p:nvGrpSpPr>
        <p:grpSpPr>
          <a:xfrm>
            <a:off x="458470" y="1153160"/>
            <a:ext cx="4912995" cy="5620060"/>
            <a:chOff x="-444072" y="0"/>
            <a:chExt cx="2952081" cy="3660640"/>
          </a:xfrm>
        </p:grpSpPr>
        <p:pic>
          <p:nvPicPr>
            <p:cNvPr id="2" name="图片 1"/>
            <p:cNvPicPr>
              <a:picLocks noChangeAspect="1"/>
            </p:cNvPicPr>
            <p:nvPr>
              <p:custDataLst>
                <p:tags r:id="rId1"/>
              </p:custDataLst>
            </p:nvPr>
          </p:nvPicPr>
          <p:blipFill>
            <a:blip r:embed="rId2" cstate="hqprint">
              <a:extLst>
                <a:ext uri="{28A0092B-C50C-407E-A947-70E740481C1C}">
                  <a14:useLocalDpi xmlns:a14="http://schemas.microsoft.com/office/drawing/2010/main" val="0"/>
                </a:ext>
              </a:extLst>
            </a:blip>
            <a:srcRect/>
            <a:stretch>
              <a:fillRect/>
            </a:stretch>
          </p:blipFill>
          <p:spPr>
            <a:xfrm>
              <a:off x="-131178" y="0"/>
              <a:ext cx="2326353" cy="3239998"/>
            </a:xfrm>
            <a:prstGeom prst="rect">
              <a:avLst/>
            </a:prstGeom>
          </p:spPr>
        </p:pic>
        <p:sp>
          <p:nvSpPr>
            <p:cNvPr id="3" name="文本框 3"/>
            <p:cNvSpPr txBox="1"/>
            <p:nvPr>
              <p:custDataLst>
                <p:tags r:id="rId3"/>
              </p:custDataLst>
            </p:nvPr>
          </p:nvSpPr>
          <p:spPr>
            <a:xfrm>
              <a:off x="-444072" y="3240000"/>
              <a:ext cx="2952081" cy="420640"/>
            </a:xfrm>
            <a:prstGeom prst="rect">
              <a:avLst/>
            </a:prstGeom>
            <a:solidFill>
              <a:prstClr val="white"/>
            </a:solidFill>
            <a:ln>
              <a:noFill/>
            </a:ln>
          </p:spPr>
          <p:txBody>
            <a:bodyPr rot="0" spcFirstLastPara="0" vertOverflow="overflow" horzOverflow="overflow" vert="horz" wrap="square" lIns="0" tIns="0" rIns="0" bIns="0" numCol="1" spcCol="0" rtlCol="0" fromWordArt="0" anchor="t" anchorCtr="0" forceAA="0" compatLnSpc="1">
              <a:spAutoFit/>
            </a:bodyPr>
            <a:lstStyle/>
            <a:p>
              <a:pPr algn="just">
                <a:lnSpc>
                  <a:spcPct val="100000"/>
                </a:lnSpc>
                <a:spcAft>
                  <a:spcPts val="300"/>
                </a:spcAft>
              </a:pPr>
              <a:r>
                <a:rPr lang="en-US" altLang="zh-CN" sz="700" b="1" kern="100">
                  <a:latin typeface="Arno Pro"/>
                  <a:ea typeface="黑体" panose="02010609060101010101" pitchFamily="2" charset="-122"/>
                  <a:cs typeface="Times New Roman" panose="02020603050405020304"/>
                  <a:sym typeface="Times New Roman" panose="02020603050405020304"/>
                </a:rPr>
                <a:t>Figure </a:t>
              </a:r>
              <a:r>
                <a:rPr lang="en-US" altLang="zh-CN" sz="700" b="1" kern="100">
                  <a:latin typeface="Arno Pro"/>
                  <a:ea typeface="黑体" panose="02010609060101010101" pitchFamily="2" charset="-122"/>
                  <a:cs typeface="Times New Roman" panose="02020603050405020304"/>
                  <a:sym typeface="Times New Roman" panose="02020603050405020304"/>
                </a:rPr>
                <a:t>1</a:t>
              </a:r>
              <a:r>
                <a:rPr lang="en-US" altLang="zh-CN" sz="700" b="1" kern="100">
                  <a:latin typeface="Arno Pro"/>
                  <a:ea typeface="黑体" panose="02010609060101010101" pitchFamily="2" charset="-122"/>
                  <a:cs typeface="Times New Roman" panose="02020603050405020304"/>
                  <a:sym typeface="Times New Roman" panose="02020603050405020304"/>
                </a:rPr>
                <a:t>. Workflow for serum O-GalNAc glycosylation analysis using the O-glycopeptide truncation strategy. </a:t>
              </a:r>
              <a:r>
                <a:rPr lang="en-US" altLang="zh-CN" sz="700" kern="100">
                  <a:latin typeface="Arno Pro"/>
                  <a:ea typeface="黑体" panose="02010609060101010101" pitchFamily="2" charset="-122"/>
                  <a:cs typeface="Times New Roman" panose="02020603050405020304"/>
                  <a:sym typeface="Times New Roman" panose="02020603050405020304"/>
                </a:rPr>
                <a:t>O-glycopeptides are prepared from pooled human serum through sequential trypsin</a:t>
              </a:r>
              <a:r>
                <a:rPr lang="en-US" altLang="zh-CN" sz="700" kern="100">
                  <a:latin typeface="Arno Pro"/>
                  <a:ea typeface="黑体" panose="02010609060101010101" pitchFamily="2" charset="-122"/>
                  <a:cs typeface="Times New Roman" panose="02020603050405020304"/>
                  <a:sym typeface="Times New Roman" panose="02020603050405020304"/>
                </a:rPr>
                <a:t>iz</a:t>
              </a:r>
              <a:r>
                <a:rPr lang="en-US" altLang="zh-CN" sz="700" kern="100">
                  <a:latin typeface="Arno Pro"/>
                  <a:ea typeface="黑体" panose="02010609060101010101" pitchFamily="2" charset="-122"/>
                  <a:cs typeface="Times New Roman" panose="02020603050405020304"/>
                  <a:sym typeface="Times New Roman" panose="02020603050405020304"/>
                </a:rPr>
                <a:t>ation, de-N-glycosylation, </a:t>
              </a:r>
              <a:r>
                <a:rPr lang="en-US" altLang="zh-CN" sz="700" kern="100">
                  <a:latin typeface="Arno Pro"/>
                  <a:ea typeface="黑体" panose="02010609060101010101" pitchFamily="2" charset="-122"/>
                  <a:cs typeface="Times New Roman" panose="02020603050405020304"/>
                  <a:sym typeface="Times New Roman" panose="02020603050405020304"/>
                </a:rPr>
                <a:t>a</a:t>
              </a:r>
              <a:r>
                <a:rPr lang="en-US" altLang="zh-CN" sz="700" kern="100">
                  <a:latin typeface="Arno Pro"/>
                  <a:ea typeface="黑体" panose="02010609060101010101" pitchFamily="2" charset="-122"/>
                  <a:cs typeface="Times New Roman" panose="02020603050405020304"/>
                  <a:sym typeface="Times New Roman" panose="02020603050405020304"/>
                </a:rPr>
                <a:t>nd HILIC enrichment. The enriched O-glycopeptides are then cleaved by </a:t>
              </a:r>
              <a:r>
                <a:rPr lang="en-US" altLang="zh-CN" sz="700" kern="100">
                  <a:latin typeface="Arno Pro"/>
                  <a:ea typeface="黑体" panose="02010609060101010101" pitchFamily="2" charset="-122"/>
                  <a:cs typeface="Times New Roman" panose="02020603050405020304"/>
                  <a:sym typeface="Times New Roman" panose="02020603050405020304"/>
                </a:rPr>
                <a:t>other</a:t>
              </a:r>
              <a:r>
                <a:rPr lang="en-US" altLang="zh-CN" sz="700" kern="100">
                  <a:latin typeface="Arno Pro"/>
                  <a:ea typeface="黑体" panose="02010609060101010101" pitchFamily="2" charset="-122"/>
                  <a:cs typeface="Times New Roman" panose="02020603050405020304"/>
                  <a:sym typeface="Times New Roman" panose="02020603050405020304"/>
                </a:rPr>
                <a:t> protease or O-glycopeptidase in the O-glycopeptide truncation strategy. The truncated O-glycopeptides were detected by LC-MS/MS analysis and database search using O-search in MS-decipher software.</a:t>
              </a:r>
              <a:endParaRPr lang="en-US" altLang="zh-CN" sz="700" kern="100">
                <a:latin typeface="Arno Pro"/>
                <a:ea typeface="黑体" panose="02010609060101010101" pitchFamily="2" charset="-122"/>
                <a:cs typeface="Times New Roman" panose="02020603050405020304"/>
                <a:sym typeface="Times New Roman" panose="02020603050405020304"/>
              </a:endParaRPr>
            </a:p>
          </p:txBody>
        </p:sp>
      </p:grpSp>
      <p:sp>
        <p:nvSpPr>
          <p:cNvPr id="5" name="文本框 4"/>
          <p:cNvSpPr txBox="1"/>
          <p:nvPr/>
        </p:nvSpPr>
        <p:spPr>
          <a:xfrm>
            <a:off x="1193800" y="205740"/>
            <a:ext cx="10704195" cy="337185"/>
          </a:xfrm>
          <a:prstGeom prst="rect">
            <a:avLst/>
          </a:prstGeom>
          <a:noFill/>
        </p:spPr>
        <p:txBody>
          <a:bodyPr wrap="square" rtlCol="0" anchor="t">
            <a:spAutoFit/>
          </a:bodyPr>
          <a:p>
            <a:r>
              <a:rPr lang="en-US" altLang="zh-CN" sz="1600" b="1" dirty="0">
                <a:solidFill>
                  <a:schemeClr val="accent1">
                    <a:lumMod val="75000"/>
                  </a:schemeClr>
                </a:solidFill>
                <a:ea typeface="黑体" panose="02010609060101010101" pitchFamily="2" charset="-122"/>
                <a:cs typeface="Arial" panose="020B0604020202020204" pitchFamily="34" charset="0"/>
              </a:rPr>
              <a:t>An O-glycopeptide truncation strategy for heterogeneous O-GalNAc glycoproteomics characterization</a:t>
            </a:r>
            <a:endParaRPr lang="en-US" altLang="zh-CN" sz="1600" b="1" dirty="0">
              <a:solidFill>
                <a:schemeClr val="accent1">
                  <a:lumMod val="75000"/>
                </a:schemeClr>
              </a:solidFill>
              <a:ea typeface="黑体" panose="02010609060101010101" pitchFamily="2" charset="-122"/>
              <a:cs typeface="Arial" panose="020B0604020202020204" pitchFamily="34" charset="0"/>
            </a:endParaRPr>
          </a:p>
        </p:txBody>
      </p:sp>
      <p:pic>
        <p:nvPicPr>
          <p:cNvPr id="6" name="图片 2"/>
          <p:cNvPicPr>
            <a:picLocks noChangeAspect="1"/>
          </p:cNvPicPr>
          <p:nvPr>
            <p:custDataLst>
              <p:tags r:id="rId4"/>
            </p:custDataLst>
          </p:nvPr>
        </p:nvPicPr>
        <p:blipFill>
          <a:blip r:embed="rId5"/>
          <a:stretch>
            <a:fillRect/>
          </a:stretch>
        </p:blipFill>
        <p:spPr>
          <a:xfrm>
            <a:off x="5662930" y="1478280"/>
            <a:ext cx="5735320" cy="3589020"/>
          </a:xfrm>
          <a:prstGeom prst="rect">
            <a:avLst/>
          </a:prstGeom>
        </p:spPr>
      </p:pic>
      <p:sp>
        <p:nvSpPr>
          <p:cNvPr id="7" name="文本框 6"/>
          <p:cNvSpPr txBox="1"/>
          <p:nvPr/>
        </p:nvSpPr>
        <p:spPr>
          <a:xfrm>
            <a:off x="7417435" y="5707380"/>
            <a:ext cx="3383280" cy="368300"/>
          </a:xfrm>
          <a:prstGeom prst="rect">
            <a:avLst/>
          </a:prstGeom>
          <a:noFill/>
        </p:spPr>
        <p:txBody>
          <a:bodyPr wrap="square" rtlCol="0" anchor="t">
            <a:spAutoFit/>
          </a:bodyPr>
          <a:p>
            <a:r>
              <a:rPr lang="zh-CN" altLang="en-US"/>
              <a:t>Anal. Chem. 2023, 95, 10017</a:t>
            </a:r>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1066800" y="99475"/>
            <a:ext cx="10058400" cy="52322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rPr>
              <a:t>Existing Problems in Data Analysis</a:t>
            </a:r>
            <a:endParaRPr lang="en-US" altLang="zh-CN" sz="2800" b="1" dirty="0">
              <a:solidFill>
                <a:schemeClr val="accent5">
                  <a:lumMod val="75000"/>
                </a:schemeClr>
              </a:solidFill>
              <a:latin typeface="Arial" panose="020B0604020202020204" pitchFamily="34" charset="0"/>
              <a:ea typeface="黑体" panose="02010609060101010101" pitchFamily="2" charset="-122"/>
              <a:cs typeface="Arial" panose="020B0604020202020204" pitchFamily="34" charset="0"/>
            </a:endParaRPr>
          </a:p>
        </p:txBody>
      </p:sp>
      <p:sp>
        <p:nvSpPr>
          <p:cNvPr id="5" name="TextBox 4"/>
          <p:cNvSpPr txBox="1"/>
          <p:nvPr/>
        </p:nvSpPr>
        <p:spPr>
          <a:xfrm>
            <a:off x="263463" y="1916727"/>
            <a:ext cx="10617200" cy="3785652"/>
          </a:xfrm>
          <a:prstGeom prst="rect">
            <a:avLst/>
          </a:prstGeom>
          <a:noFill/>
        </p:spPr>
        <p:txBody>
          <a:bodyPr wrap="square" rtlCol="0">
            <a:spAutoFit/>
          </a:bodyPr>
          <a:lstStyle/>
          <a:p>
            <a:pPr marL="342900" indent="-342900">
              <a:buFont typeface="Wingdings" panose="05000000000000000000" pitchFamily="2" charset="2"/>
              <a:buChar char="q"/>
            </a:pPr>
            <a:r>
              <a:rPr lang="en-US" sz="2000" dirty="0"/>
              <a:t>Potential high density N- and O- glycosylation on proteins</a:t>
            </a: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r>
              <a:rPr lang="en-US" sz="2000" dirty="0"/>
              <a:t>Distinct fragmentation features of N- and O-glycopeptides</a:t>
            </a: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r>
              <a:rPr lang="en-US" sz="2000" dirty="0"/>
              <a:t>Overlapped glycan compositions for N- and O- glycosylation</a:t>
            </a: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r>
              <a:rPr lang="en-US" sz="2000" dirty="0"/>
              <a:t>Site localization for glycopeptides with multiple potential N- and O- glyco-sites</a:t>
            </a:r>
            <a:endParaRPr lang="en-US" sz="2000" dirty="0"/>
          </a:p>
          <a:p>
            <a:pPr marL="342900" indent="-342900">
              <a:buFont typeface="Wingdings" panose="05000000000000000000" pitchFamily="2" charset="2"/>
              <a:buChar char="q"/>
            </a:pPr>
            <a:endParaRPr lang="en-US" sz="2000" dirty="0"/>
          </a:p>
          <a:p>
            <a:r>
              <a:rPr lang="en-US" sz="2000" dirty="0"/>
              <a:t>… …</a:t>
            </a:r>
            <a:endParaRPr lang="en-US" sz="2000" dirty="0"/>
          </a:p>
        </p:txBody>
      </p:sp>
      <p:grpSp>
        <p:nvGrpSpPr>
          <p:cNvPr id="23" name="Group 22"/>
          <p:cNvGrpSpPr/>
          <p:nvPr/>
        </p:nvGrpSpPr>
        <p:grpSpPr>
          <a:xfrm>
            <a:off x="8851900" y="1348105"/>
            <a:ext cx="3076637" cy="2885685"/>
            <a:chOff x="8851900" y="1348105"/>
            <a:chExt cx="3076637" cy="2885685"/>
          </a:xfrm>
        </p:grpSpPr>
        <p:sp>
          <p:nvSpPr>
            <p:cNvPr id="11" name="TextBox 10"/>
            <p:cNvSpPr txBox="1"/>
            <p:nvPr/>
          </p:nvSpPr>
          <p:spPr>
            <a:xfrm>
              <a:off x="8959770" y="3587459"/>
              <a:ext cx="1266754" cy="646331"/>
            </a:xfrm>
            <a:prstGeom prst="rect">
              <a:avLst/>
            </a:prstGeom>
            <a:noFill/>
          </p:spPr>
          <p:txBody>
            <a:bodyPr wrap="square" rtlCol="0">
              <a:spAutoFit/>
            </a:bodyPr>
            <a:lstStyle/>
            <a:p>
              <a:pPr algn="ctr"/>
              <a:r>
                <a:rPr lang="en-US" dirty="0"/>
                <a:t>N-Glycan</a:t>
              </a:r>
              <a:endParaRPr lang="en-US" dirty="0"/>
            </a:p>
            <a:p>
              <a:pPr algn="ctr"/>
              <a:r>
                <a:rPr lang="en-US" dirty="0"/>
                <a:t>1,611</a:t>
              </a:r>
              <a:endParaRPr lang="en-US" dirty="0"/>
            </a:p>
          </p:txBody>
        </p:sp>
        <p:sp>
          <p:nvSpPr>
            <p:cNvPr id="12" name="TextBox 11"/>
            <p:cNvSpPr txBox="1"/>
            <p:nvPr/>
          </p:nvSpPr>
          <p:spPr>
            <a:xfrm>
              <a:off x="10560181" y="3587459"/>
              <a:ext cx="1196827" cy="646331"/>
            </a:xfrm>
            <a:prstGeom prst="rect">
              <a:avLst/>
            </a:prstGeom>
            <a:noFill/>
          </p:spPr>
          <p:txBody>
            <a:bodyPr wrap="square" rtlCol="0">
              <a:spAutoFit/>
            </a:bodyPr>
            <a:lstStyle/>
            <a:p>
              <a:pPr algn="ctr"/>
              <a:r>
                <a:rPr lang="en-US" dirty="0"/>
                <a:t>O-Glycan</a:t>
              </a:r>
              <a:endParaRPr lang="en-US" dirty="0"/>
            </a:p>
            <a:p>
              <a:pPr algn="ctr"/>
              <a:r>
                <a:rPr lang="en-US" dirty="0"/>
                <a:t>286</a:t>
              </a:r>
              <a:endParaRPr lang="en-US" dirty="0"/>
            </a:p>
          </p:txBody>
        </p:sp>
        <p:sp>
          <p:nvSpPr>
            <p:cNvPr id="19" name="TextBox 18"/>
            <p:cNvSpPr txBox="1"/>
            <p:nvPr/>
          </p:nvSpPr>
          <p:spPr>
            <a:xfrm>
              <a:off x="8851900" y="1348105"/>
              <a:ext cx="3076637" cy="369332"/>
            </a:xfrm>
            <a:prstGeom prst="rect">
              <a:avLst/>
            </a:prstGeom>
            <a:noFill/>
          </p:spPr>
          <p:txBody>
            <a:bodyPr wrap="square" rtlCol="0">
              <a:spAutoFit/>
            </a:bodyPr>
            <a:lstStyle/>
            <a:p>
              <a:pPr algn="ctr"/>
              <a:r>
                <a:rPr lang="en-US" dirty="0" err="1"/>
                <a:t>GlyCosmos</a:t>
              </a:r>
              <a:r>
                <a:rPr lang="en-US" dirty="0"/>
                <a:t> Database</a:t>
              </a:r>
              <a:endParaRPr lang="en-US" dirty="0"/>
            </a:p>
          </p:txBody>
        </p:sp>
        <p:grpSp>
          <p:nvGrpSpPr>
            <p:cNvPr id="22" name="Group 21"/>
            <p:cNvGrpSpPr/>
            <p:nvPr/>
          </p:nvGrpSpPr>
          <p:grpSpPr>
            <a:xfrm>
              <a:off x="9076502" y="1842387"/>
              <a:ext cx="2672669" cy="1653293"/>
              <a:chOff x="9076502" y="1842387"/>
              <a:chExt cx="2672669" cy="1653293"/>
            </a:xfrm>
          </p:grpSpPr>
          <p:sp>
            <p:nvSpPr>
              <p:cNvPr id="7" name="Oval 6"/>
              <p:cNvSpPr/>
              <p:nvPr/>
            </p:nvSpPr>
            <p:spPr>
              <a:xfrm>
                <a:off x="9160171" y="1842387"/>
                <a:ext cx="1653293" cy="1653293"/>
              </a:xfrm>
              <a:prstGeom prst="ellipse">
                <a:avLst/>
              </a:prstGeom>
              <a:solidFill>
                <a:srgbClr val="077FC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967334" y="1842387"/>
                <a:ext cx="1653293" cy="1653293"/>
              </a:xfrm>
              <a:prstGeom prst="ellipse">
                <a:avLst/>
              </a:prstGeom>
              <a:solidFill>
                <a:srgbClr val="F9A20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p:cNvSpPr txBox="1"/>
              <p:nvPr/>
            </p:nvSpPr>
            <p:spPr>
              <a:xfrm>
                <a:off x="9902968" y="2484367"/>
                <a:ext cx="974502" cy="369332"/>
              </a:xfrm>
              <a:prstGeom prst="rect">
                <a:avLst/>
              </a:prstGeom>
              <a:noFill/>
            </p:spPr>
            <p:txBody>
              <a:bodyPr wrap="square" rtlCol="0">
                <a:spAutoFit/>
              </a:bodyPr>
              <a:lstStyle/>
              <a:p>
                <a:pPr algn="ctr"/>
                <a:r>
                  <a:rPr lang="en-US" dirty="0">
                    <a:solidFill>
                      <a:schemeClr val="bg1"/>
                    </a:solidFill>
                  </a:rPr>
                  <a:t>95</a:t>
                </a:r>
                <a:endParaRPr lang="en-US" dirty="0">
                  <a:solidFill>
                    <a:schemeClr val="bg1"/>
                  </a:solidFill>
                </a:endParaRPr>
              </a:p>
            </p:txBody>
          </p:sp>
          <p:sp>
            <p:nvSpPr>
              <p:cNvPr id="16" name="TextBox 15"/>
              <p:cNvSpPr txBox="1"/>
              <p:nvPr/>
            </p:nvSpPr>
            <p:spPr>
              <a:xfrm>
                <a:off x="9076502" y="2484367"/>
                <a:ext cx="974502" cy="369332"/>
              </a:xfrm>
              <a:prstGeom prst="rect">
                <a:avLst/>
              </a:prstGeom>
              <a:noFill/>
            </p:spPr>
            <p:txBody>
              <a:bodyPr wrap="square" rtlCol="0">
                <a:spAutoFit/>
              </a:bodyPr>
              <a:lstStyle/>
              <a:p>
                <a:pPr algn="ctr"/>
                <a:r>
                  <a:rPr lang="en-US" dirty="0">
                    <a:solidFill>
                      <a:schemeClr val="bg1"/>
                    </a:solidFill>
                  </a:rPr>
                  <a:t>1,516</a:t>
                </a:r>
                <a:endParaRPr lang="en-US" dirty="0">
                  <a:solidFill>
                    <a:schemeClr val="bg1"/>
                  </a:solidFill>
                </a:endParaRPr>
              </a:p>
            </p:txBody>
          </p:sp>
          <p:sp>
            <p:nvSpPr>
              <p:cNvPr id="17" name="TextBox 16"/>
              <p:cNvSpPr txBox="1"/>
              <p:nvPr/>
            </p:nvSpPr>
            <p:spPr>
              <a:xfrm>
                <a:off x="10774669" y="2484367"/>
                <a:ext cx="974502" cy="369332"/>
              </a:xfrm>
              <a:prstGeom prst="rect">
                <a:avLst/>
              </a:prstGeom>
              <a:noFill/>
            </p:spPr>
            <p:txBody>
              <a:bodyPr wrap="square" rtlCol="0">
                <a:spAutoFit/>
              </a:bodyPr>
              <a:lstStyle/>
              <a:p>
                <a:pPr algn="ctr"/>
                <a:r>
                  <a:rPr lang="en-US" dirty="0">
                    <a:solidFill>
                      <a:schemeClr val="bg1"/>
                    </a:solidFill>
                  </a:rPr>
                  <a:t>191</a:t>
                </a:r>
                <a:endParaRPr lang="en-US" dirty="0">
                  <a:solidFill>
                    <a:schemeClr val="bg1"/>
                  </a:solidFill>
                </a:endParaRPr>
              </a:p>
            </p:txBody>
          </p:sp>
          <p:sp>
            <p:nvSpPr>
              <p:cNvPr id="21" name="Oval 20"/>
              <p:cNvSpPr/>
              <p:nvPr/>
            </p:nvSpPr>
            <p:spPr>
              <a:xfrm>
                <a:off x="9160171" y="1842387"/>
                <a:ext cx="1653293" cy="16532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314FD5C0-E46B-4024-9606-2A60B8E07A12}" type="slidenum">
              <a:rPr lang="zh-CN" altLang="en-US" smtClean="0"/>
            </a:fld>
            <a:endParaRPr lang="zh-CN" altLang="en-US" dirty="0"/>
          </a:p>
        </p:txBody>
      </p:sp>
      <p:sp>
        <p:nvSpPr>
          <p:cNvPr id="3" name="TextBox 2"/>
          <p:cNvSpPr txBox="1"/>
          <p:nvPr/>
        </p:nvSpPr>
        <p:spPr>
          <a:xfrm>
            <a:off x="2097659" y="118618"/>
            <a:ext cx="8132064" cy="398780"/>
          </a:xfrm>
          <a:prstGeom prst="rect">
            <a:avLst/>
          </a:prstGeom>
          <a:noFill/>
        </p:spPr>
        <p:txBody>
          <a:bodyPr wrap="square" rtlCol="0">
            <a:spAutoFit/>
          </a:bodyPr>
          <a:lstStyle/>
          <a:p>
            <a:pPr algn="ctr"/>
            <a:r>
              <a:rPr lang="en-US" altLang="zh-CN" sz="2000" b="1" dirty="0">
                <a:solidFill>
                  <a:srgbClr val="000099"/>
                </a:solidFill>
                <a:latin typeface="+mj-lt"/>
                <a:ea typeface="+mj-ea"/>
                <a:cs typeface="+mj-cs"/>
              </a:rPr>
              <a:t>Almost all tumor markers are </a:t>
            </a:r>
            <a:r>
              <a:rPr lang="en-US" altLang="zh-CN" sz="2000" b="1" dirty="0">
                <a:solidFill>
                  <a:srgbClr val="000099"/>
                </a:solidFill>
                <a:latin typeface="+mj-lt"/>
                <a:ea typeface="+mj-ea"/>
                <a:cs typeface="+mj-cs"/>
              </a:rPr>
              <a:t>related with protein glycosylation</a:t>
            </a:r>
            <a:endParaRPr lang="en-US" altLang="zh-CN" sz="2000" b="1" dirty="0">
              <a:solidFill>
                <a:srgbClr val="000099"/>
              </a:solidFill>
              <a:latin typeface="+mj-lt"/>
              <a:ea typeface="+mj-ea"/>
              <a:cs typeface="+mj-cs"/>
            </a:endParaRPr>
          </a:p>
        </p:txBody>
      </p:sp>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8964" y="977332"/>
            <a:ext cx="6243637" cy="5122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46443" y="1185926"/>
            <a:ext cx="1975104" cy="1076325"/>
          </a:xfrm>
          <a:prstGeom prst="rect">
            <a:avLst/>
          </a:prstGeom>
          <a:ln>
            <a:solidFill>
              <a:srgbClr val="C0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US" altLang="zh-CN" sz="1600" dirty="0"/>
              <a:t>Target protein antigen, determining </a:t>
            </a:r>
            <a:r>
              <a:rPr lang="en-US" altLang="zh-CN" sz="1600" dirty="0">
                <a:solidFill>
                  <a:srgbClr val="0000FF"/>
                </a:solidFill>
              </a:rPr>
              <a:t>protein concentration  </a:t>
            </a:r>
            <a:endParaRPr lang="zh-CN" altLang="en-US" sz="1600" dirty="0">
              <a:solidFill>
                <a:srgbClr val="0000FF"/>
              </a:solidFill>
            </a:endParaRPr>
          </a:p>
        </p:txBody>
      </p:sp>
      <p:cxnSp>
        <p:nvCxnSpPr>
          <p:cNvPr id="7" name="直接箭头连接符 6"/>
          <p:cNvCxnSpPr/>
          <p:nvPr/>
        </p:nvCxnSpPr>
        <p:spPr bwMode="auto">
          <a:xfrm flipV="1">
            <a:off x="3725291" y="1844294"/>
            <a:ext cx="2999232" cy="2962656"/>
          </a:xfrm>
          <a:prstGeom prst="straightConnector1">
            <a:avLst/>
          </a:prstGeom>
          <a:solidFill>
            <a:schemeClr val="accent1"/>
          </a:solidFill>
          <a:ln w="28575" cap="flat" cmpd="sng" algn="ctr">
            <a:solidFill>
              <a:srgbClr val="C00000"/>
            </a:solidFill>
            <a:prstDash val="sysDot"/>
            <a:round/>
            <a:headEnd type="none" w="med" len="med"/>
            <a:tailEnd type="arrow"/>
          </a:ln>
          <a:effectLst/>
        </p:spPr>
      </p:cxnSp>
      <p:cxnSp>
        <p:nvCxnSpPr>
          <p:cNvPr id="10" name="直接箭头连接符 9"/>
          <p:cNvCxnSpPr/>
          <p:nvPr/>
        </p:nvCxnSpPr>
        <p:spPr bwMode="auto">
          <a:xfrm flipV="1">
            <a:off x="3847211" y="1724535"/>
            <a:ext cx="2877312" cy="2314319"/>
          </a:xfrm>
          <a:prstGeom prst="straightConnector1">
            <a:avLst/>
          </a:prstGeom>
          <a:solidFill>
            <a:schemeClr val="accent1"/>
          </a:solidFill>
          <a:ln w="28575" cap="flat" cmpd="sng" algn="ctr">
            <a:solidFill>
              <a:srgbClr val="C00000"/>
            </a:solidFill>
            <a:prstDash val="sysDot"/>
            <a:round/>
            <a:headEnd type="none" w="med" len="med"/>
            <a:tailEnd type="arrow"/>
          </a:ln>
          <a:effectLst/>
        </p:spPr>
      </p:cxnSp>
      <p:cxnSp>
        <p:nvCxnSpPr>
          <p:cNvPr id="12" name="直接箭头连接符 11"/>
          <p:cNvCxnSpPr/>
          <p:nvPr/>
        </p:nvCxnSpPr>
        <p:spPr bwMode="auto">
          <a:xfrm flipV="1">
            <a:off x="3908171" y="1563879"/>
            <a:ext cx="2816352" cy="1853183"/>
          </a:xfrm>
          <a:prstGeom prst="straightConnector1">
            <a:avLst/>
          </a:prstGeom>
          <a:solidFill>
            <a:schemeClr val="accent1"/>
          </a:solidFill>
          <a:ln w="28575" cap="flat" cmpd="sng" algn="ctr">
            <a:solidFill>
              <a:srgbClr val="C00000"/>
            </a:solidFill>
            <a:prstDash val="sysDot"/>
            <a:round/>
            <a:headEnd type="none" w="med" len="med"/>
            <a:tailEnd type="arrow"/>
          </a:ln>
          <a:effectLst/>
        </p:spPr>
      </p:cxnSp>
      <p:cxnSp>
        <p:nvCxnSpPr>
          <p:cNvPr id="14" name="直接箭头连接符 13"/>
          <p:cNvCxnSpPr/>
          <p:nvPr/>
        </p:nvCxnSpPr>
        <p:spPr bwMode="auto">
          <a:xfrm flipV="1">
            <a:off x="3969131" y="1356616"/>
            <a:ext cx="2755392" cy="103630"/>
          </a:xfrm>
          <a:prstGeom prst="straightConnector1">
            <a:avLst/>
          </a:prstGeom>
          <a:solidFill>
            <a:schemeClr val="accent1"/>
          </a:solidFill>
          <a:ln w="28575" cap="flat" cmpd="sng" algn="ctr">
            <a:solidFill>
              <a:srgbClr val="C00000"/>
            </a:solidFill>
            <a:prstDash val="sysDot"/>
            <a:round/>
            <a:headEnd type="none" w="med" len="med"/>
            <a:tailEnd type="arrow"/>
          </a:ln>
          <a:effectLst/>
        </p:spPr>
      </p:cxnSp>
      <p:sp>
        <p:nvSpPr>
          <p:cNvPr id="18" name="TextBox 17"/>
          <p:cNvSpPr txBox="1"/>
          <p:nvPr/>
        </p:nvSpPr>
        <p:spPr>
          <a:xfrm>
            <a:off x="6846443" y="3585589"/>
            <a:ext cx="1975104" cy="1076325"/>
          </a:xfrm>
          <a:prstGeom prst="rect">
            <a:avLst/>
          </a:prstGeom>
          <a:ln>
            <a:solidFill>
              <a:srgbClr val="990099"/>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US" altLang="zh-CN" sz="1600" dirty="0"/>
              <a:t>Target glycan antigen, determining </a:t>
            </a:r>
            <a:r>
              <a:rPr lang="en-US" altLang="zh-CN" sz="1600" dirty="0">
                <a:solidFill>
                  <a:srgbClr val="0000FF"/>
                </a:solidFill>
              </a:rPr>
              <a:t> glycan concentration  </a:t>
            </a:r>
            <a:endParaRPr lang="zh-CN" altLang="en-US" sz="1600" dirty="0">
              <a:solidFill>
                <a:srgbClr val="0000FF"/>
              </a:solidFill>
            </a:endParaRPr>
          </a:p>
        </p:txBody>
      </p:sp>
      <p:cxnSp>
        <p:nvCxnSpPr>
          <p:cNvPr id="19" name="直接箭头连接符 18"/>
          <p:cNvCxnSpPr/>
          <p:nvPr/>
        </p:nvCxnSpPr>
        <p:spPr bwMode="auto">
          <a:xfrm>
            <a:off x="4383659" y="2314959"/>
            <a:ext cx="2340864" cy="1480055"/>
          </a:xfrm>
          <a:prstGeom prst="straightConnector1">
            <a:avLst/>
          </a:prstGeom>
          <a:solidFill>
            <a:schemeClr val="accent1"/>
          </a:solidFill>
          <a:ln w="28575" cap="flat" cmpd="sng" algn="ctr">
            <a:solidFill>
              <a:srgbClr val="990099"/>
            </a:solidFill>
            <a:prstDash val="sysDot"/>
            <a:round/>
            <a:headEnd type="none" w="med" len="med"/>
            <a:tailEnd type="arrow"/>
          </a:ln>
          <a:effectLst/>
        </p:spPr>
      </p:cxnSp>
      <p:cxnSp>
        <p:nvCxnSpPr>
          <p:cNvPr id="22" name="直接箭头连接符 21"/>
          <p:cNvCxnSpPr/>
          <p:nvPr/>
        </p:nvCxnSpPr>
        <p:spPr bwMode="auto">
          <a:xfrm flipV="1">
            <a:off x="4548251" y="4294887"/>
            <a:ext cx="2176272" cy="1633727"/>
          </a:xfrm>
          <a:prstGeom prst="straightConnector1">
            <a:avLst/>
          </a:prstGeom>
          <a:solidFill>
            <a:schemeClr val="accent1"/>
          </a:solidFill>
          <a:ln w="28575" cap="flat" cmpd="sng" algn="ctr">
            <a:solidFill>
              <a:srgbClr val="990099"/>
            </a:solidFill>
            <a:prstDash val="sysDot"/>
            <a:round/>
            <a:headEnd type="none" w="med" len="med"/>
            <a:tailEnd type="arrow"/>
          </a:ln>
          <a:effectLst/>
        </p:spPr>
      </p:cxnSp>
      <p:cxnSp>
        <p:nvCxnSpPr>
          <p:cNvPr id="25" name="直接箭头连接符 24"/>
          <p:cNvCxnSpPr/>
          <p:nvPr/>
        </p:nvCxnSpPr>
        <p:spPr bwMode="auto">
          <a:xfrm flipV="1">
            <a:off x="3792347" y="4038854"/>
            <a:ext cx="2932176" cy="1072897"/>
          </a:xfrm>
          <a:prstGeom prst="straightConnector1">
            <a:avLst/>
          </a:prstGeom>
          <a:solidFill>
            <a:schemeClr val="accent1"/>
          </a:solidFill>
          <a:ln w="28575" cap="flat" cmpd="sng" algn="ctr">
            <a:solidFill>
              <a:srgbClr val="990099"/>
            </a:solidFill>
            <a:prstDash val="sysDot"/>
            <a:round/>
            <a:headEnd type="none" w="med" len="med"/>
            <a:tailEnd type="arrow"/>
          </a:ln>
          <a:effectLst/>
        </p:spPr>
      </p:cxnSp>
      <p:pic>
        <p:nvPicPr>
          <p:cNvPr id="57" name="Picture 2"/>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rot="10800000">
            <a:off x="9096960" y="2200171"/>
            <a:ext cx="531223" cy="147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custDataLst>
              <p:tags r:id="rId4"/>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9858713" y="2099331"/>
            <a:ext cx="631179" cy="140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本框 5"/>
          <p:cNvSpPr txBox="1"/>
          <p:nvPr/>
        </p:nvSpPr>
        <p:spPr>
          <a:xfrm>
            <a:off x="9538335" y="3706495"/>
            <a:ext cx="1755140" cy="1076325"/>
          </a:xfrm>
          <a:prstGeom prst="rect">
            <a:avLst/>
          </a:prstGeom>
          <a:noFill/>
        </p:spPr>
        <p:txBody>
          <a:bodyPr wrap="square" rtlCol="0">
            <a:spAutoFit/>
          </a:bodyPr>
          <a:p>
            <a:r>
              <a:rPr lang="en-US" altLang="zh-CN" sz="1600" b="1">
                <a:solidFill>
                  <a:srgbClr val="FF0000"/>
                </a:solidFill>
              </a:rPr>
              <a:t>No site specifc glycan tumor marker available</a:t>
            </a:r>
            <a:endParaRPr lang="en-US" altLang="zh-CN" sz="1600" b="1">
              <a:solidFill>
                <a:srgbClr val="FF0000"/>
              </a:solidFill>
            </a:endParaRPr>
          </a:p>
        </p:txBody>
      </p:sp>
      <p:sp>
        <p:nvSpPr>
          <p:cNvPr id="9" name="文本框 8"/>
          <p:cNvSpPr txBox="1"/>
          <p:nvPr/>
        </p:nvSpPr>
        <p:spPr>
          <a:xfrm>
            <a:off x="9297035" y="2200275"/>
            <a:ext cx="711200" cy="583565"/>
          </a:xfrm>
          <a:prstGeom prst="rect">
            <a:avLst/>
          </a:prstGeom>
          <a:noFill/>
        </p:spPr>
        <p:txBody>
          <a:bodyPr wrap="square" rtlCol="0">
            <a:spAutoFit/>
          </a:bodyPr>
          <a:p>
            <a:r>
              <a:rPr lang="en-US" altLang="zh-CN" sz="3200" b="1">
                <a:solidFill>
                  <a:srgbClr val="FF0000"/>
                </a:solidFill>
                <a:latin typeface="微软雅黑" panose="020B0503020204020204" pitchFamily="34" charset="-122"/>
                <a:ea typeface="微软雅黑" panose="020B0503020204020204" pitchFamily="34" charset="-122"/>
              </a:rPr>
              <a:t>?</a:t>
            </a:r>
            <a:endParaRPr lang="en-US" altLang="zh-CN" sz="3200" b="1">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txBox="1">
            <a:spLocks noGrp="1"/>
          </p:cNvSpPr>
          <p:nvPr>
            <p:custDataLst>
              <p:tags r:id="rId1"/>
            </p:custDataLst>
          </p:nvPr>
        </p:nvSpPr>
        <p:spPr>
          <a:xfrm>
            <a:off x="2244789" y="163957"/>
            <a:ext cx="7772400" cy="398780"/>
          </a:xfrm>
          <a:noFill/>
        </p:spPr>
        <p:txBody>
          <a:bodyPr wrap="square" rtlCol="0">
            <a:spAutoFit/>
          </a:bodyPr>
          <a:lstStyle>
            <a:lvl1pPr algn="l" rtl="0" fontAlgn="base">
              <a:spcBef>
                <a:spcPct val="0"/>
              </a:spcBef>
              <a:spcAft>
                <a:spcPct val="0"/>
              </a:spcAft>
              <a:defRPr sz="2800" b="1">
                <a:solidFill>
                  <a:srgbClr val="1F56A9"/>
                </a:solidFill>
                <a:latin typeface="+mj-lt"/>
                <a:ea typeface="+mj-ea"/>
                <a:cs typeface="+mj-cs"/>
              </a:defRPr>
            </a:lvl1pPr>
            <a:lvl2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2pPr>
            <a:lvl3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3pPr>
            <a:lvl4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4pPr>
            <a:lvl5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5pPr>
            <a:lvl6pPr marL="4572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6pPr>
            <a:lvl7pPr marL="9144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7pPr>
            <a:lvl8pPr marL="13716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8pPr>
            <a:lvl9pPr marL="18288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9pPr>
          </a:lstStyle>
          <a:p>
            <a:pPr lvl="0" algn="ctr">
              <a:buClrTx/>
              <a:buSzTx/>
              <a:buFontTx/>
            </a:pPr>
            <a:r>
              <a:rPr lang="en-US" altLang="zh-CN" sz="2000" dirty="0">
                <a:solidFill>
                  <a:srgbClr val="000099"/>
                </a:solidFill>
                <a:sym typeface="+mn-ea"/>
              </a:rPr>
              <a:t>AFP-L3 </a:t>
            </a:r>
            <a:r>
              <a:rPr lang="en-US" altLang="zh-CN" sz="2000" dirty="0">
                <a:solidFill>
                  <a:srgbClr val="000099"/>
                </a:solidFill>
                <a:sym typeface="+mn-ea"/>
              </a:rPr>
              <a:t>is the only p</a:t>
            </a:r>
            <a:r>
              <a:rPr lang="en-US" altLang="zh-CN" sz="2000" dirty="0">
                <a:solidFill>
                  <a:srgbClr val="000099"/>
                </a:solidFill>
                <a:sym typeface="+mn-ea"/>
              </a:rPr>
              <a:t>rotein specific glycan biomarker</a:t>
            </a:r>
            <a:endParaRPr lang="en-US" altLang="zh-CN" sz="2000" dirty="0">
              <a:solidFill>
                <a:srgbClr val="000099"/>
              </a:solidFill>
              <a:sym typeface="+mn-ea"/>
            </a:endParaRPr>
          </a:p>
        </p:txBody>
      </p:sp>
      <p:pic>
        <p:nvPicPr>
          <p:cNvPr id="6" name="图片 5" descr="AFP-L3 Molecule"/>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3116756" y="3359004"/>
            <a:ext cx="5695950" cy="2114550"/>
          </a:xfrm>
          <a:prstGeom prst="rect">
            <a:avLst/>
          </a:prstGeom>
          <a:noFill/>
          <a:ln>
            <a:noFill/>
          </a:ln>
        </p:spPr>
      </p:pic>
      <p:sp>
        <p:nvSpPr>
          <p:cNvPr id="7" name="TextBox 6"/>
          <p:cNvSpPr txBox="1"/>
          <p:nvPr>
            <p:custDataLst>
              <p:tags r:id="rId4"/>
            </p:custDataLst>
          </p:nvPr>
        </p:nvSpPr>
        <p:spPr>
          <a:xfrm>
            <a:off x="2002861" y="5473554"/>
            <a:ext cx="4894438" cy="1076325"/>
          </a:xfrm>
          <a:prstGeom prst="rect">
            <a:avLst/>
          </a:prstGeom>
          <a:noFill/>
        </p:spPr>
        <p:txBody>
          <a:bodyPr wrap="square" rtlCol="0">
            <a:spAutoFit/>
          </a:bodyPr>
          <a:lstStyle/>
          <a:p>
            <a:pPr algn="l"/>
            <a:r>
              <a:rPr lang="en-US" altLang="zh-CN" sz="1600" dirty="0"/>
              <a:t>Elevated AFP-L3 values (&gt;=10%) have been shown to be associated with a 7-10 fold increased risk of HCC development within the next 21 months, for chronic liver disease patients </a:t>
            </a:r>
            <a:endParaRPr lang="zh-CN" altLang="en-US" sz="1600" dirty="0"/>
          </a:p>
        </p:txBody>
      </p:sp>
      <p:pic>
        <p:nvPicPr>
          <p:cNvPr id="6147" name="Picture 3"/>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rcRect/>
          <a:stretch>
            <a:fillRect/>
          </a:stretch>
        </p:blipFill>
        <p:spPr bwMode="auto">
          <a:xfrm>
            <a:off x="2002860" y="1043957"/>
            <a:ext cx="3957447" cy="201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TextBox 9"/>
              <p:cNvSpPr txBox="1"/>
              <p:nvPr>
                <p:custDataLst>
                  <p:tags r:id="rId7"/>
                </p:custDataLst>
              </p:nvPr>
            </p:nvSpPr>
            <p:spPr>
              <a:xfrm>
                <a:off x="7476081" y="5734683"/>
                <a:ext cx="2530475" cy="549910"/>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altLang="zh-CN" sz="1600" i="1" smtClean="0">
                          <a:latin typeface="Cambria Math" panose="02040503050406030204"/>
                        </a:rPr>
                        <m:t>𝑨𝑭𝑷</m:t>
                      </m:r>
                      <m:r>
                        <a:rPr lang="en-US" altLang="zh-CN" sz="1600" b="1" i="1" smtClean="0">
                          <a:latin typeface="Cambria Math" panose="02040503050406030204"/>
                        </a:rPr>
                        <m:t>_</m:t>
                      </m:r>
                      <m:r>
                        <a:rPr lang="en-US" altLang="zh-CN" sz="1600" i="1" smtClean="0">
                          <a:latin typeface="Cambria Math" panose="02040503050406030204"/>
                        </a:rPr>
                        <m:t>𝑳</m:t>
                      </m:r>
                      <m:r>
                        <a:rPr lang="en-US" altLang="zh-CN" sz="1600" i="1" smtClean="0">
                          <a:latin typeface="Cambria Math" panose="02040503050406030204"/>
                        </a:rPr>
                        <m:t>𝟑</m:t>
                      </m:r>
                      <m:r>
                        <a:rPr lang="en-US" altLang="zh-CN" sz="1600" b="1" i="1" smtClean="0">
                          <a:latin typeface="Cambria Math" panose="02040503050406030204"/>
                        </a:rPr>
                        <m:t>(%)</m:t>
                      </m:r>
                      <m:r>
                        <a:rPr lang="en-US" altLang="zh-CN" sz="1600" i="1" smtClean="0">
                          <a:latin typeface="Cambria Math" panose="02040503050406030204"/>
                        </a:rPr>
                        <m:t>=</m:t>
                      </m:r>
                      <m:f>
                        <m:fPr>
                          <m:ctrlPr>
                            <a:rPr lang="en-US" altLang="zh-CN" sz="1600" i="1" smtClean="0">
                              <a:latin typeface="Cambria Math" panose="02040503050406030204" pitchFamily="18" charset="0"/>
                            </a:rPr>
                          </m:ctrlPr>
                        </m:fPr>
                        <m:num>
                          <m:r>
                            <a:rPr lang="en-US" altLang="zh-CN" sz="1600" i="1">
                              <a:latin typeface="Cambria Math" panose="02040503050406030204"/>
                            </a:rPr>
                            <m:t>𝑨𝑭𝑷</m:t>
                          </m:r>
                          <m:r>
                            <a:rPr lang="en-US" altLang="zh-CN" sz="1600" b="1" i="1" smtClean="0">
                              <a:latin typeface="Cambria Math" panose="02040503050406030204"/>
                            </a:rPr>
                            <m:t>_</m:t>
                          </m:r>
                          <m:r>
                            <a:rPr lang="en-US" altLang="zh-CN" sz="1600" i="1">
                              <a:latin typeface="Cambria Math" panose="02040503050406030204"/>
                            </a:rPr>
                            <m:t>𝑳</m:t>
                          </m:r>
                          <m:r>
                            <a:rPr lang="en-US" altLang="zh-CN" sz="1600" i="1">
                              <a:latin typeface="Cambria Math" panose="02040503050406030204"/>
                            </a:rPr>
                            <m:t>𝟑</m:t>
                          </m:r>
                        </m:num>
                        <m:den>
                          <m:r>
                            <a:rPr lang="en-US" altLang="zh-CN" sz="1600" b="1" i="1" smtClean="0">
                              <a:latin typeface="Cambria Math" panose="02040503050406030204"/>
                            </a:rPr>
                            <m:t>𝑻𝒐𝒕𝒂𝒍</m:t>
                          </m:r>
                          <m:r>
                            <a:rPr lang="en-US" altLang="zh-CN" sz="1600" b="1" i="1" smtClean="0">
                              <a:latin typeface="Cambria Math" panose="02040503050406030204"/>
                            </a:rPr>
                            <m:t> </m:t>
                          </m:r>
                          <m:r>
                            <a:rPr lang="en-US" altLang="zh-CN" sz="1600" b="1" i="1" smtClean="0">
                              <a:latin typeface="Cambria Math" panose="02040503050406030204"/>
                            </a:rPr>
                            <m:t>𝑨𝑭𝑷</m:t>
                          </m:r>
                        </m:den>
                      </m:f>
                    </m:oMath>
                  </m:oMathPara>
                </a14:m>
                <a:endParaRPr lang="zh-CN" altLang="en-US" sz="1600" dirty="0"/>
              </a:p>
            </p:txBody>
          </p:sp>
        </mc:Choice>
        <mc:Fallback>
          <p:sp>
            <p:nvSpPr>
              <p:cNvPr id="10" name="TextBox 9"/>
              <p:cNvSpPr txBox="1">
                <a:spLocks noRot="1" noChangeAspect="1" noMove="1" noResize="1" noEditPoints="1" noAdjustHandles="1" noChangeArrowheads="1" noChangeShapeType="1" noTextEdit="1"/>
              </p:cNvSpPr>
              <p:nvPr>
                <p:custDataLst>
                  <p:tags r:id="rId8"/>
                </p:custDataLst>
              </p:nvPr>
            </p:nvSpPr>
            <p:spPr>
              <a:xfrm>
                <a:off x="7476081" y="5734683"/>
                <a:ext cx="2530475" cy="549910"/>
              </a:xfrm>
              <a:prstGeom prst="rect">
                <a:avLst/>
              </a:prstGeom>
              <a:blipFill rotWithShape="1">
                <a:blip r:embed="rId9"/>
                <a:stretch>
                  <a:fillRect l="-9" t="-115" r="9" b="115"/>
                </a:stretch>
              </a:blipFill>
            </p:spPr>
            <p:txBody>
              <a:bodyPr/>
              <a:lstStyle/>
              <a:p>
                <a:r>
                  <a:rPr lang="zh-CN" altLang="en-US">
                    <a:noFill/>
                  </a:rPr>
                  <a:t> </a:t>
                </a:r>
              </a:p>
            </p:txBody>
          </p:sp>
        </mc:Fallback>
      </mc:AlternateContent>
      <p:sp>
        <p:nvSpPr>
          <p:cNvPr id="8" name="TextBox 7"/>
          <p:cNvSpPr txBox="1"/>
          <p:nvPr>
            <p:custDataLst>
              <p:tags r:id="rId10"/>
            </p:custDataLst>
          </p:nvPr>
        </p:nvSpPr>
        <p:spPr>
          <a:xfrm>
            <a:off x="6254496" y="1452878"/>
            <a:ext cx="3621024" cy="1014730"/>
          </a:xfrm>
          <a:prstGeom prst="rect">
            <a:avLst/>
          </a:prstGeom>
          <a:noFill/>
        </p:spPr>
        <p:txBody>
          <a:bodyPr wrap="square" rtlCol="0">
            <a:spAutoFit/>
          </a:bodyPr>
          <a:lstStyle/>
          <a:p>
            <a:pPr marL="171450" indent="-171450" algn="l">
              <a:buFont typeface="Wingdings" panose="05000000000000000000" pitchFamily="2" charset="2"/>
              <a:buChar char="p"/>
            </a:pPr>
            <a:r>
              <a:rPr lang="en-US" altLang="zh-CN" sz="1200" dirty="0"/>
              <a:t>The Lens </a:t>
            </a:r>
            <a:r>
              <a:rPr lang="en-US" altLang="zh-CN" sz="1200" dirty="0" err="1"/>
              <a:t>culinaris</a:t>
            </a:r>
            <a:r>
              <a:rPr lang="en-US" altLang="zh-CN" sz="1200" dirty="0"/>
              <a:t> agglutinin (LCA)-reactive fraction of a-fetoprotein (AFP-L3)  is the only protein specific glycan biomarker used in clinic</a:t>
            </a:r>
            <a:endParaRPr lang="en-US" altLang="zh-CN" sz="1200" dirty="0"/>
          </a:p>
          <a:p>
            <a:pPr marL="171450" indent="-171450" algn="l">
              <a:buFont typeface="Wingdings" panose="05000000000000000000" pitchFamily="2" charset="2"/>
              <a:buChar char="p"/>
            </a:pPr>
            <a:endParaRPr lang="en-US" altLang="zh-CN" sz="1200" dirty="0"/>
          </a:p>
          <a:p>
            <a:pPr marL="171450" indent="-171450" algn="l">
              <a:buFont typeface="Wingdings" panose="05000000000000000000" pitchFamily="2" charset="2"/>
              <a:buChar char="p"/>
            </a:pPr>
            <a:r>
              <a:rPr lang="en-US" altLang="zh-CN" sz="1200" dirty="0"/>
              <a:t>AFP-L3 is a core </a:t>
            </a:r>
            <a:r>
              <a:rPr lang="en-US" altLang="zh-CN" sz="1200" dirty="0" err="1"/>
              <a:t>fucosylated</a:t>
            </a:r>
            <a:r>
              <a:rPr lang="en-US" altLang="zh-CN" sz="1200" dirty="0"/>
              <a:t> glycoprotein</a:t>
            </a:r>
            <a:endParaRPr lang="zh-CN" alt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txBox="1">
            <a:spLocks noGrp="1"/>
          </p:cNvSpPr>
          <p:nvPr>
            <p:custDataLst>
              <p:tags r:id="rId1"/>
            </p:custDataLst>
          </p:nvPr>
        </p:nvSpPr>
        <p:spPr>
          <a:xfrm>
            <a:off x="2244789" y="163957"/>
            <a:ext cx="7772400" cy="398780"/>
          </a:xfrm>
          <a:noFill/>
        </p:spPr>
        <p:txBody>
          <a:bodyPr wrap="square" rtlCol="0">
            <a:spAutoFit/>
          </a:bodyPr>
          <a:lstStyle>
            <a:lvl1pPr algn="l" rtl="0" fontAlgn="base">
              <a:spcBef>
                <a:spcPct val="0"/>
              </a:spcBef>
              <a:spcAft>
                <a:spcPct val="0"/>
              </a:spcAft>
              <a:defRPr sz="2800" b="1">
                <a:solidFill>
                  <a:srgbClr val="1F56A9"/>
                </a:solidFill>
                <a:latin typeface="+mj-lt"/>
                <a:ea typeface="+mj-ea"/>
                <a:cs typeface="+mj-cs"/>
              </a:defRPr>
            </a:lvl1pPr>
            <a:lvl2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2pPr>
            <a:lvl3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3pPr>
            <a:lvl4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4pPr>
            <a:lvl5pPr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5pPr>
            <a:lvl6pPr marL="4572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6pPr>
            <a:lvl7pPr marL="9144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7pPr>
            <a:lvl8pPr marL="13716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8pPr>
            <a:lvl9pPr marL="1828800" algn="l" rtl="0" fontAlgn="base">
              <a:spcBef>
                <a:spcPct val="0"/>
              </a:spcBef>
              <a:spcAft>
                <a:spcPct val="0"/>
              </a:spcAft>
              <a:defRPr sz="2800" b="1">
                <a:solidFill>
                  <a:srgbClr val="1F56A9"/>
                </a:solidFill>
                <a:latin typeface="Arial" panose="020B0604020202020204" pitchFamily="34" charset="0"/>
                <a:ea typeface="宋体" panose="02010600030101010101" pitchFamily="2" charset="-122"/>
                <a:cs typeface="Times New Roman" panose="02020603050405020304" pitchFamily="18" charset="0"/>
              </a:defRPr>
            </a:lvl9pPr>
          </a:lstStyle>
          <a:p>
            <a:pPr lvl="0" algn="ctr">
              <a:buClrTx/>
              <a:buSzTx/>
              <a:buFontTx/>
            </a:pPr>
            <a:r>
              <a:rPr lang="en-US" altLang="zh-CN" sz="2000" dirty="0">
                <a:solidFill>
                  <a:srgbClr val="000099"/>
                </a:solidFill>
                <a:sym typeface="+mn-ea"/>
              </a:rPr>
              <a:t>Why no site specific glycoform tumor bimarker?</a:t>
            </a:r>
            <a:endParaRPr lang="en-US" altLang="zh-CN" sz="2000" dirty="0">
              <a:solidFill>
                <a:srgbClr val="000099"/>
              </a:solidFill>
              <a:sym typeface="+mn-ea"/>
            </a:endParaRPr>
          </a:p>
        </p:txBody>
      </p:sp>
      <p:pic>
        <p:nvPicPr>
          <p:cNvPr id="4" name="图片 3"/>
          <p:cNvPicPr>
            <a:picLocks noChangeAspect="1"/>
          </p:cNvPicPr>
          <p:nvPr/>
        </p:nvPicPr>
        <p:blipFill>
          <a:blip r:embed="rId2"/>
          <a:srcRect/>
          <a:stretch>
            <a:fillRect/>
          </a:stretch>
        </p:blipFill>
        <p:spPr>
          <a:xfrm>
            <a:off x="1614170" y="1287780"/>
            <a:ext cx="1624330" cy="1758315"/>
          </a:xfrm>
          <a:prstGeom prst="rect">
            <a:avLst/>
          </a:prstGeom>
        </p:spPr>
      </p:pic>
      <p:pic>
        <p:nvPicPr>
          <p:cNvPr id="5" name="Picture 3"/>
          <p:cNvPicPr>
            <a:picLocks noChangeAspect="1" noChangeArrowheads="1"/>
          </p:cNvPicPr>
          <p:nvPr>
            <p:custDataLst>
              <p:tags r:id="rId3"/>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8078173" y="1186201"/>
            <a:ext cx="631179" cy="140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本框 7"/>
          <p:cNvSpPr txBox="1"/>
          <p:nvPr/>
        </p:nvSpPr>
        <p:spPr>
          <a:xfrm>
            <a:off x="7059295" y="2697480"/>
            <a:ext cx="3292475" cy="275590"/>
          </a:xfrm>
          <a:prstGeom prst="rect">
            <a:avLst/>
          </a:prstGeom>
          <a:noFill/>
        </p:spPr>
        <p:txBody>
          <a:bodyPr wrap="square" rtlCol="0">
            <a:spAutoFit/>
          </a:bodyPr>
          <a:p>
            <a:pPr algn="ctr"/>
            <a:r>
              <a:rPr lang="en-US" altLang="zh-CN" sz="1200"/>
              <a:t>Site specific glycoform biomarker</a:t>
            </a:r>
            <a:endParaRPr lang="en-US" altLang="zh-CN" sz="1200"/>
          </a:p>
        </p:txBody>
      </p:sp>
      <p:sp>
        <p:nvSpPr>
          <p:cNvPr id="9" name="右箭头 8"/>
          <p:cNvSpPr/>
          <p:nvPr/>
        </p:nvSpPr>
        <p:spPr>
          <a:xfrm>
            <a:off x="3700780" y="2098675"/>
            <a:ext cx="4011295" cy="33401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3700780" y="1391920"/>
            <a:ext cx="4403725" cy="645160"/>
          </a:xfrm>
          <a:prstGeom prst="rect">
            <a:avLst/>
          </a:prstGeom>
          <a:noFill/>
        </p:spPr>
        <p:txBody>
          <a:bodyPr wrap="square" rtlCol="0">
            <a:spAutoFit/>
          </a:bodyPr>
          <a:p>
            <a:r>
              <a:rPr lang="en-US" altLang="zh-CN" b="1"/>
              <a:t>Lacking</a:t>
            </a:r>
            <a:endParaRPr lang="en-US" altLang="zh-CN" b="1"/>
          </a:p>
          <a:p>
            <a:r>
              <a:rPr lang="en-US" altLang="zh-CN" b="1"/>
              <a:t>Robust and sensitive analysis system</a:t>
            </a:r>
            <a:endParaRPr lang="en-US" altLang="zh-CN" b="1"/>
          </a:p>
        </p:txBody>
      </p:sp>
      <p:sp>
        <p:nvSpPr>
          <p:cNvPr id="11" name="文本框 10"/>
          <p:cNvSpPr txBox="1"/>
          <p:nvPr/>
        </p:nvSpPr>
        <p:spPr>
          <a:xfrm>
            <a:off x="1675130" y="3505200"/>
            <a:ext cx="9173210" cy="645160"/>
          </a:xfrm>
          <a:prstGeom prst="rect">
            <a:avLst/>
          </a:prstGeom>
          <a:noFill/>
        </p:spPr>
        <p:txBody>
          <a:bodyPr wrap="square" rtlCol="0">
            <a:spAutoFit/>
          </a:bodyPr>
          <a:p>
            <a:r>
              <a:rPr lang="en-US" altLang="zh-CN" b="1"/>
              <a:t>Currently the largest corhort size for the site specific glycoform anlaysis at proteomics scale is less than 100.</a:t>
            </a:r>
            <a:endParaRPr lang="en-US" altLang="zh-CN" b="1"/>
          </a:p>
        </p:txBody>
      </p:sp>
      <p:sp>
        <p:nvSpPr>
          <p:cNvPr id="12" name="文本框 11"/>
          <p:cNvSpPr txBox="1"/>
          <p:nvPr/>
        </p:nvSpPr>
        <p:spPr>
          <a:xfrm>
            <a:off x="1544320" y="4682490"/>
            <a:ext cx="9173210" cy="1198880"/>
          </a:xfrm>
          <a:prstGeom prst="rect">
            <a:avLst/>
          </a:prstGeom>
          <a:noFill/>
        </p:spPr>
        <p:txBody>
          <a:bodyPr wrap="square" rtlCol="0">
            <a:spAutoFit/>
          </a:bodyPr>
          <a:p>
            <a:r>
              <a:rPr lang="en-US" altLang="zh-CN" b="1">
                <a:solidFill>
                  <a:srgbClr val="FF0000"/>
                </a:solidFill>
              </a:rPr>
              <a:t>Our research focus:</a:t>
            </a:r>
            <a:endParaRPr lang="en-US" altLang="zh-CN" b="1">
              <a:solidFill>
                <a:srgbClr val="FF0000"/>
              </a:solidFill>
            </a:endParaRPr>
          </a:p>
          <a:p>
            <a:r>
              <a:rPr lang="en-US" altLang="zh-CN" b="1">
                <a:solidFill>
                  <a:srgbClr val="FF0000"/>
                </a:solidFill>
              </a:rPr>
              <a:t>Developing  robust and senstive glycoproteomics platform facilitating highly reproducible analysis of serum site-specific glycoforms for biomarker discovery</a:t>
            </a:r>
            <a:endParaRPr lang="en-US" altLang="zh-CN" b="1">
              <a:solidFill>
                <a:srgbClr val="FF0000"/>
              </a:solidFill>
            </a:endParaRPr>
          </a:p>
          <a:p>
            <a:endParaRPr lang="en-US" altLang="zh-CN" b="1">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8830" y="100965"/>
            <a:ext cx="10714990" cy="398780"/>
          </a:xfrm>
          <a:prstGeom prst="rect">
            <a:avLst/>
          </a:prstGeom>
          <a:noFill/>
          <a:ln w="9525">
            <a:noFill/>
            <a:miter lim="800000"/>
          </a:ln>
        </p:spPr>
        <p:txBody>
          <a:bodyPr wrap="square">
            <a:spAutoFit/>
          </a:bodyPr>
          <a:lstStyle/>
          <a:p>
            <a:pPr algn="ctr">
              <a:spcBef>
                <a:spcPct val="50000"/>
              </a:spcBef>
              <a:buClrTx/>
              <a:buSzTx/>
              <a:buFontTx/>
            </a:pPr>
            <a:r>
              <a:rPr lang="en-US" altLang="zh-CN" sz="2000" b="1" dirty="0">
                <a:solidFill>
                  <a:srgbClr val="000099"/>
                </a:solidFill>
                <a:latin typeface="+mj-lt"/>
                <a:ea typeface="+mj-ea"/>
                <a:cs typeface="+mj-cs"/>
              </a:rPr>
              <a:t>The workflow for the proteomics analysis of site specific glycoforms</a:t>
            </a:r>
            <a:endParaRPr lang="en-US" altLang="zh-CN" sz="2000" b="1" dirty="0">
              <a:solidFill>
                <a:srgbClr val="000099"/>
              </a:solidFill>
              <a:latin typeface="+mj-lt"/>
              <a:ea typeface="+mj-ea"/>
              <a:cs typeface="+mj-cs"/>
            </a:endParaRPr>
          </a:p>
        </p:txBody>
      </p:sp>
      <p:cxnSp>
        <p:nvCxnSpPr>
          <p:cNvPr id="3" name="直接箭头连接符 2"/>
          <p:cNvCxnSpPr/>
          <p:nvPr/>
        </p:nvCxnSpPr>
        <p:spPr>
          <a:xfrm>
            <a:off x="1962201" y="2077888"/>
            <a:ext cx="1220470" cy="8255"/>
          </a:xfrm>
          <a:prstGeom prst="straightConnector1">
            <a:avLst/>
          </a:prstGeom>
          <a:ln w="412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4" name="Picture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93700" y="1261850"/>
            <a:ext cx="915795" cy="12884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p:cNvSpPr txBox="1"/>
          <p:nvPr/>
        </p:nvSpPr>
        <p:spPr>
          <a:xfrm>
            <a:off x="2072046" y="1676732"/>
            <a:ext cx="1059180" cy="368300"/>
          </a:xfrm>
          <a:prstGeom prst="rect">
            <a:avLst/>
          </a:prstGeom>
          <a:noFill/>
        </p:spPr>
        <p:txBody>
          <a:bodyPr wrap="none" rtlCol="0">
            <a:spAutoFit/>
          </a:bodyPr>
          <a:lstStyle>
            <a:defPPr>
              <a:defRPr lang="zh-CN"/>
            </a:defPPr>
            <a:lvl1pPr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1pPr>
            <a:lvl2pPr marL="457200"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2pPr>
            <a:lvl3pPr marL="914400"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3pPr>
            <a:lvl4pPr marL="1371600"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4pPr>
            <a:lvl5pPr marL="1828800"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9pPr>
          </a:lstStyle>
          <a:p>
            <a:r>
              <a:rPr lang="en-US" altLang="zh-CN" sz="1800" dirty="0"/>
              <a:t>digestion</a:t>
            </a:r>
            <a:endParaRPr lang="en-US" altLang="zh-CN" sz="1800"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8125" y="1439388"/>
            <a:ext cx="1239543" cy="9329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1627" y="1562529"/>
            <a:ext cx="1049609" cy="8917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4"/>
          <p:cNvSpPr txBox="1"/>
          <p:nvPr/>
        </p:nvSpPr>
        <p:spPr>
          <a:xfrm>
            <a:off x="4889453" y="1633954"/>
            <a:ext cx="1300480" cy="368300"/>
          </a:xfrm>
          <a:prstGeom prst="rect">
            <a:avLst/>
          </a:prstGeom>
          <a:noFill/>
        </p:spPr>
        <p:txBody>
          <a:bodyPr wrap="none" rtlCol="0">
            <a:spAutoFit/>
          </a:bodyPr>
          <a:lstStyle>
            <a:defPPr>
              <a:defRPr lang="zh-CN"/>
            </a:defPPr>
            <a:lvl1pPr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1pPr>
            <a:lvl2pPr marL="457200"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2pPr>
            <a:lvl3pPr marL="914400"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3pPr>
            <a:lvl4pPr marL="1371600"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4pPr>
            <a:lvl5pPr marL="1828800"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9pPr>
          </a:lstStyle>
          <a:p>
            <a:pPr lvl="0" algn="r">
              <a:buClrTx/>
              <a:buSzTx/>
              <a:buFontTx/>
            </a:pPr>
            <a:r>
              <a:rPr lang="en-US" altLang="zh-CN" sz="1800" dirty="0">
                <a:sym typeface="+mn-ea"/>
              </a:rPr>
              <a:t>enrichment</a:t>
            </a:r>
            <a:endParaRPr lang="en-US" altLang="zh-CN" sz="1800" dirty="0">
              <a:sym typeface="+mn-ea"/>
            </a:endParaRPr>
          </a:p>
        </p:txBody>
      </p:sp>
      <p:pic>
        <p:nvPicPr>
          <p:cNvPr id="17" name="Picture 2"/>
          <p:cNvPicPr>
            <a:picLocks noChangeAspect="1" noChangeArrowheads="1"/>
          </p:cNvPicPr>
          <p:nvPr/>
        </p:nvPicPr>
        <p:blipFill>
          <a:blip r:embed="rId4" cstate="screen"/>
          <a:srcRect/>
          <a:stretch>
            <a:fillRect/>
          </a:stretch>
        </p:blipFill>
        <p:spPr bwMode="auto">
          <a:xfrm>
            <a:off x="9209126" y="1261535"/>
            <a:ext cx="1888745" cy="1385078"/>
          </a:xfrm>
          <a:prstGeom prst="rect">
            <a:avLst/>
          </a:prstGeom>
          <a:noFill/>
          <a:ln w="9525">
            <a:noFill/>
            <a:miter lim="800000"/>
            <a:headEnd/>
            <a:tailEnd/>
          </a:ln>
        </p:spPr>
      </p:pic>
      <p:cxnSp>
        <p:nvCxnSpPr>
          <p:cNvPr id="19" name="直接箭头连接符 18"/>
          <p:cNvCxnSpPr/>
          <p:nvPr/>
        </p:nvCxnSpPr>
        <p:spPr>
          <a:xfrm flipH="1" flipV="1">
            <a:off x="4004058" y="4839368"/>
            <a:ext cx="2150110" cy="1270"/>
          </a:xfrm>
          <a:prstGeom prst="straightConnector1">
            <a:avLst/>
          </a:prstGeom>
          <a:ln w="412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5"/>
          <a:stretch>
            <a:fillRect/>
          </a:stretch>
        </p:blipFill>
        <p:spPr>
          <a:xfrm>
            <a:off x="6384058" y="3994827"/>
            <a:ext cx="5067300" cy="1714500"/>
          </a:xfrm>
          <a:prstGeom prst="rect">
            <a:avLst/>
          </a:prstGeom>
        </p:spPr>
      </p:pic>
      <p:sp>
        <p:nvSpPr>
          <p:cNvPr id="14" name="TextBox 14"/>
          <p:cNvSpPr txBox="1"/>
          <p:nvPr/>
        </p:nvSpPr>
        <p:spPr>
          <a:xfrm>
            <a:off x="7756478" y="1628239"/>
            <a:ext cx="1211580" cy="368300"/>
          </a:xfrm>
          <a:prstGeom prst="rect">
            <a:avLst/>
          </a:prstGeom>
          <a:noFill/>
        </p:spPr>
        <p:txBody>
          <a:bodyPr wrap="none" rtlCol="0">
            <a:spAutoFit/>
          </a:bodyPr>
          <a:lstStyle>
            <a:defPPr>
              <a:defRPr lang="zh-CN"/>
            </a:defPPr>
            <a:lvl1pPr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1pPr>
            <a:lvl2pPr marL="457200"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2pPr>
            <a:lvl3pPr marL="914400"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3pPr>
            <a:lvl4pPr marL="1371600"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4pPr>
            <a:lvl5pPr marL="1828800"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9pPr>
          </a:lstStyle>
          <a:p>
            <a:pPr lvl="0" algn="r">
              <a:buClrTx/>
              <a:buSzTx/>
              <a:buFontTx/>
            </a:pPr>
            <a:r>
              <a:rPr lang="en-US" altLang="zh-CN" sz="1800" dirty="0">
                <a:sym typeface="+mn-ea"/>
              </a:rPr>
              <a:t>separation</a:t>
            </a:r>
            <a:endParaRPr lang="en-US" altLang="zh-CN" sz="1800" dirty="0">
              <a:sym typeface="+mn-ea"/>
            </a:endParaRPr>
          </a:p>
        </p:txBody>
      </p:sp>
      <p:sp>
        <p:nvSpPr>
          <p:cNvPr id="15" name="TextBox 14"/>
          <p:cNvSpPr txBox="1"/>
          <p:nvPr/>
        </p:nvSpPr>
        <p:spPr>
          <a:xfrm>
            <a:off x="3872230" y="4244340"/>
            <a:ext cx="2318385" cy="368300"/>
          </a:xfrm>
          <a:prstGeom prst="rect">
            <a:avLst/>
          </a:prstGeom>
          <a:noFill/>
        </p:spPr>
        <p:txBody>
          <a:bodyPr wrap="none" rtlCol="0">
            <a:spAutoFit/>
          </a:bodyPr>
          <a:lstStyle>
            <a:defPPr>
              <a:defRPr lang="zh-CN"/>
            </a:defPPr>
            <a:lvl1pPr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1pPr>
            <a:lvl2pPr marL="457200"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2pPr>
            <a:lvl3pPr marL="914400"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3pPr>
            <a:lvl4pPr marL="1371600"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4pPr>
            <a:lvl5pPr marL="1828800" algn="r" rtl="0" fontAlgn="base">
              <a:spcBef>
                <a:spcPct val="0"/>
              </a:spcBef>
              <a:spcAft>
                <a:spcPct val="0"/>
              </a:spcAft>
              <a:defRPr kumimoji="1" sz="36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3600" b="1" kern="1200">
                <a:solidFill>
                  <a:schemeClr val="tx1"/>
                </a:solidFill>
                <a:latin typeface="Times New Roman" panose="02020603050405020304" pitchFamily="18" charset="0"/>
                <a:ea typeface="宋体" panose="02010600030101010101" pitchFamily="2" charset="-122"/>
                <a:cs typeface="+mn-cs"/>
              </a:defRPr>
            </a:lvl9pPr>
          </a:lstStyle>
          <a:p>
            <a:pPr lvl="0" algn="r">
              <a:buClrTx/>
              <a:buSzTx/>
              <a:buFontTx/>
            </a:pPr>
            <a:r>
              <a:rPr lang="en-US" altLang="zh-CN" sz="1800" dirty="0">
                <a:sym typeface="+mn-ea"/>
              </a:rPr>
              <a:t>spectra interpretation</a:t>
            </a:r>
            <a:endParaRPr lang="en-US" altLang="zh-CN" sz="1800" dirty="0">
              <a:sym typeface="+mn-ea"/>
            </a:endParaRPr>
          </a:p>
        </p:txBody>
      </p:sp>
      <p:cxnSp>
        <p:nvCxnSpPr>
          <p:cNvPr id="10" name="直接箭头连接符 9"/>
          <p:cNvCxnSpPr/>
          <p:nvPr/>
        </p:nvCxnSpPr>
        <p:spPr>
          <a:xfrm>
            <a:off x="4970196" y="2070268"/>
            <a:ext cx="1220470" cy="8255"/>
          </a:xfrm>
          <a:prstGeom prst="straightConnector1">
            <a:avLst/>
          </a:prstGeom>
          <a:ln w="412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7775626" y="2070903"/>
            <a:ext cx="1220470" cy="8255"/>
          </a:xfrm>
          <a:prstGeom prst="straightConnector1">
            <a:avLst/>
          </a:prstGeom>
          <a:ln w="412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9539021" y="2752893"/>
            <a:ext cx="467360" cy="1311275"/>
          </a:xfrm>
          <a:prstGeom prst="straightConnector1">
            <a:avLst/>
          </a:prstGeom>
          <a:ln w="412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3"/>
          <p:cNvPicPr>
            <a:picLocks noChangeAspect="1" noChangeArrowheads="1"/>
          </p:cNvPicPr>
          <p:nvPr>
            <p:custDataLst>
              <p:tags r:id="rId6"/>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285703" y="3357266"/>
            <a:ext cx="631179" cy="140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文本框 20"/>
          <p:cNvSpPr txBox="1"/>
          <p:nvPr>
            <p:custDataLst>
              <p:tags r:id="rId8"/>
            </p:custDataLst>
          </p:nvPr>
        </p:nvSpPr>
        <p:spPr>
          <a:xfrm>
            <a:off x="1965325" y="4964430"/>
            <a:ext cx="1755140" cy="583565"/>
          </a:xfrm>
          <a:prstGeom prst="rect">
            <a:avLst/>
          </a:prstGeom>
          <a:noFill/>
        </p:spPr>
        <p:txBody>
          <a:bodyPr wrap="square" rtlCol="0">
            <a:spAutoFit/>
          </a:bodyPr>
          <a:p>
            <a:r>
              <a:rPr lang="en-US" altLang="zh-CN" sz="1600" b="1">
                <a:solidFill>
                  <a:schemeClr val="tx1"/>
                </a:solidFill>
              </a:rPr>
              <a:t>Site specifc glycoforms</a:t>
            </a:r>
            <a:endParaRPr lang="en-US" altLang="zh-CN" sz="1600" b="1">
              <a:solidFill>
                <a:schemeClr val="tx1"/>
              </a:solidFill>
            </a:endParaRPr>
          </a:p>
        </p:txBody>
      </p:sp>
      <p:grpSp>
        <p:nvGrpSpPr>
          <p:cNvPr id="8" name="组合 7"/>
          <p:cNvGrpSpPr/>
          <p:nvPr/>
        </p:nvGrpSpPr>
        <p:grpSpPr>
          <a:xfrm>
            <a:off x="1438275" y="3286125"/>
            <a:ext cx="10346690" cy="2653030"/>
            <a:chOff x="2265" y="5175"/>
            <a:chExt cx="16294" cy="4178"/>
          </a:xfrm>
        </p:grpSpPr>
        <p:sp>
          <p:nvSpPr>
            <p:cNvPr id="23" name="圆角矩形 22"/>
            <p:cNvSpPr/>
            <p:nvPr/>
          </p:nvSpPr>
          <p:spPr>
            <a:xfrm>
              <a:off x="2265" y="5175"/>
              <a:ext cx="16294" cy="4178"/>
            </a:xfrm>
            <a:prstGeom prst="roundRect">
              <a:avLst/>
            </a:prstGeom>
            <a:noFill/>
            <a:ln w="28575" cmpd="sng">
              <a:solidFill>
                <a:srgbClr val="DC3D2A"/>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800">
                <a:sym typeface="+mn-ea"/>
              </a:endParaRPr>
            </a:p>
          </p:txBody>
        </p:sp>
        <p:sp>
          <p:nvSpPr>
            <p:cNvPr id="24" name="文本框 23"/>
            <p:cNvSpPr txBox="1"/>
            <p:nvPr/>
          </p:nvSpPr>
          <p:spPr>
            <a:xfrm>
              <a:off x="5242" y="5412"/>
              <a:ext cx="5000" cy="580"/>
            </a:xfrm>
            <a:prstGeom prst="rect">
              <a:avLst/>
            </a:prstGeom>
            <a:noFill/>
          </p:spPr>
          <p:txBody>
            <a:bodyPr wrap="square" rtlCol="0">
              <a:spAutoFit/>
            </a:bodyPr>
            <a:p>
              <a:r>
                <a:rPr lang="en-US" altLang="zh-CN" b="1">
                  <a:solidFill>
                    <a:srgbClr val="FF0000"/>
                  </a:solidFill>
                </a:rPr>
                <a:t>1) Software tools</a:t>
              </a:r>
              <a:endParaRPr lang="en-US" altLang="zh-CN" b="1">
                <a:solidFill>
                  <a:srgbClr val="FF0000"/>
                </a:solidFill>
              </a:endParaRPr>
            </a:p>
          </p:txBody>
        </p:sp>
      </p:grpSp>
      <p:sp>
        <p:nvSpPr>
          <p:cNvPr id="25" name="圆角矩形 24"/>
          <p:cNvSpPr/>
          <p:nvPr/>
        </p:nvSpPr>
        <p:spPr>
          <a:xfrm>
            <a:off x="3308350" y="890905"/>
            <a:ext cx="5772150" cy="1862455"/>
          </a:xfrm>
          <a:prstGeom prst="roundRect">
            <a:avLst/>
          </a:prstGeom>
          <a:noFill/>
          <a:ln w="28575" cmpd="sng">
            <a:solidFill>
              <a:srgbClr val="DC3D2A"/>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文本框 25"/>
          <p:cNvSpPr txBox="1"/>
          <p:nvPr/>
        </p:nvSpPr>
        <p:spPr>
          <a:xfrm>
            <a:off x="4161155" y="944245"/>
            <a:ext cx="3175000" cy="368300"/>
          </a:xfrm>
          <a:prstGeom prst="rect">
            <a:avLst/>
          </a:prstGeom>
          <a:noFill/>
        </p:spPr>
        <p:txBody>
          <a:bodyPr wrap="square" rtlCol="0">
            <a:spAutoFit/>
          </a:bodyPr>
          <a:p>
            <a:r>
              <a:rPr lang="en-US" altLang="zh-CN" b="1">
                <a:solidFill>
                  <a:srgbClr val="FF0000"/>
                </a:solidFill>
              </a:rPr>
              <a:t>2) Robust Schemes</a:t>
            </a:r>
            <a:endParaRPr lang="en-US" altLang="zh-CN"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bldLvl="0" animBg="1"/>
      <p:bldP spid="26" grpId="1"/>
      <p:bldP spid="2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1"/>
          <p:cNvSpPr txBox="1">
            <a:spLocks noGrp="1"/>
          </p:cNvSpPr>
          <p:nvPr>
            <p:ph type="sldNum" sz="quarter" idx="12"/>
          </p:nvPr>
        </p:nvSpPr>
        <p:spPr>
          <a:xfrm>
            <a:off x="8472488" y="6440489"/>
            <a:ext cx="2133600" cy="365125"/>
          </a:xfrm>
          <a:noFill/>
          <a:ln>
            <a:noFill/>
          </a:ln>
        </p:spPr>
        <p:txBody>
          <a:bodyPr anchor="ctr" anchorCtr="0"/>
          <a:lstStyle/>
          <a:p>
            <a:pPr algn="r"/>
            <a:fld id="{9A0DB2DC-4C9A-4742-B13C-FB6460FD3503}" type="slidenum">
              <a:rPr lang="zh-CN" altLang="en-US" sz="1200" dirty="0">
                <a:solidFill>
                  <a:srgbClr val="898989"/>
                </a:solidFill>
              </a:rPr>
            </a:fld>
            <a:endParaRPr lang="zh-CN" altLang="en-US" sz="1200" dirty="0">
              <a:solidFill>
                <a:srgbClr val="898989"/>
              </a:solidFill>
            </a:endParaRPr>
          </a:p>
        </p:txBody>
      </p:sp>
      <p:sp>
        <p:nvSpPr>
          <p:cNvPr id="10243" name="Text Box 5"/>
          <p:cNvSpPr txBox="1"/>
          <p:nvPr/>
        </p:nvSpPr>
        <p:spPr>
          <a:xfrm>
            <a:off x="787728" y="169960"/>
            <a:ext cx="10972800" cy="39878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ctr" eaLnBrk="1" hangingPunct="1">
              <a:spcBef>
                <a:spcPct val="50000"/>
              </a:spcBef>
              <a:buNone/>
            </a:pPr>
            <a:r>
              <a:rPr lang="en-US" altLang="zh-CN" sz="2000" b="1" dirty="0">
                <a:solidFill>
                  <a:srgbClr val="000099"/>
                </a:solidFill>
                <a:latin typeface="+mj-lt"/>
                <a:ea typeface="+mj-ea"/>
                <a:cs typeface="+mj-cs"/>
              </a:rPr>
              <a:t>Robust Workflow for High-Throughput Glycosylation Analysis</a:t>
            </a:r>
            <a:endParaRPr lang="en-US" altLang="zh-CN" sz="2000" b="1" dirty="0">
              <a:solidFill>
                <a:srgbClr val="000099"/>
              </a:solidFill>
              <a:latin typeface="+mj-lt"/>
              <a:ea typeface="+mj-ea"/>
              <a:cs typeface="+mj-cs"/>
            </a:endParaRPr>
          </a:p>
        </p:txBody>
      </p:sp>
      <p:sp>
        <p:nvSpPr>
          <p:cNvPr id="2" name="TextBox 1"/>
          <p:cNvSpPr txBox="1"/>
          <p:nvPr/>
        </p:nvSpPr>
        <p:spPr>
          <a:xfrm>
            <a:off x="653143" y="973776"/>
            <a:ext cx="3135086" cy="923330"/>
          </a:xfrm>
          <a:prstGeom prst="rect">
            <a:avLst/>
          </a:prstGeom>
          <a:noFill/>
        </p:spPr>
        <p:txBody>
          <a:bodyPr wrap="square" rtlCol="0">
            <a:spAutoFit/>
          </a:bodyPr>
          <a:lstStyle/>
          <a:p>
            <a:pPr marL="285750" indent="-285750">
              <a:buFont typeface="Wingdings" panose="05000000000000000000" pitchFamily="2" charset="2"/>
              <a:buChar char="§"/>
            </a:pPr>
            <a:r>
              <a:rPr lang="en-US" b="1" dirty="0"/>
              <a:t>Robust</a:t>
            </a:r>
            <a:endParaRPr lang="en-US" b="1" dirty="0"/>
          </a:p>
          <a:p>
            <a:pPr marL="285750" indent="-285750">
              <a:buFont typeface="Wingdings" panose="05000000000000000000" pitchFamily="2" charset="2"/>
              <a:buChar char="§"/>
            </a:pPr>
            <a:r>
              <a:rPr lang="en-US" b="1" dirty="0"/>
              <a:t>High Throughput</a:t>
            </a:r>
            <a:endParaRPr lang="en-US" b="1" dirty="0"/>
          </a:p>
          <a:p>
            <a:pPr marL="285750" indent="-285750">
              <a:buFont typeface="Wingdings" panose="05000000000000000000" pitchFamily="2" charset="2"/>
              <a:buChar char="§"/>
            </a:pPr>
            <a:r>
              <a:rPr lang="en-US" b="1" dirty="0"/>
              <a:t>High Sensitivity</a:t>
            </a:r>
            <a:endParaRPr lang="en-US" b="1" dirty="0"/>
          </a:p>
        </p:txBody>
      </p:sp>
      <p:grpSp>
        <p:nvGrpSpPr>
          <p:cNvPr id="10" name="Group 9"/>
          <p:cNvGrpSpPr/>
          <p:nvPr/>
        </p:nvGrpSpPr>
        <p:grpSpPr>
          <a:xfrm>
            <a:off x="3612738" y="2680850"/>
            <a:ext cx="1662545" cy="923330"/>
            <a:chOff x="1744214" y="2330896"/>
            <a:chExt cx="1662545" cy="923330"/>
          </a:xfrm>
        </p:grpSpPr>
        <p:sp>
          <p:nvSpPr>
            <p:cNvPr id="5" name="Rectangle: Rounded Corners 4"/>
            <p:cNvSpPr/>
            <p:nvPr/>
          </p:nvSpPr>
          <p:spPr>
            <a:xfrm>
              <a:off x="1744214" y="2330896"/>
              <a:ext cx="1662545" cy="923330"/>
            </a:xfrm>
            <a:prstGeom prst="roundRect">
              <a:avLst/>
            </a:prstGeom>
            <a:solidFill>
              <a:srgbClr val="FFC0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44214" y="2469396"/>
              <a:ext cx="1662545" cy="646331"/>
            </a:xfrm>
            <a:prstGeom prst="rect">
              <a:avLst/>
            </a:prstGeom>
            <a:noFill/>
          </p:spPr>
          <p:txBody>
            <a:bodyPr wrap="square" rtlCol="0">
              <a:spAutoFit/>
            </a:bodyPr>
            <a:lstStyle/>
            <a:p>
              <a:pPr algn="ctr"/>
              <a:r>
                <a:rPr lang="en-US" dirty="0">
                  <a:solidFill>
                    <a:schemeClr val="bg1"/>
                  </a:solidFill>
                </a:rPr>
                <a:t>Glycopeptide</a:t>
              </a:r>
              <a:endParaRPr lang="en-US" dirty="0">
                <a:solidFill>
                  <a:schemeClr val="bg1"/>
                </a:solidFill>
              </a:endParaRPr>
            </a:p>
            <a:p>
              <a:pPr algn="ctr"/>
              <a:r>
                <a:rPr lang="en-US" dirty="0">
                  <a:solidFill>
                    <a:schemeClr val="bg1"/>
                  </a:solidFill>
                </a:rPr>
                <a:t>Enrichment</a:t>
              </a:r>
              <a:endParaRPr lang="en-US" dirty="0">
                <a:solidFill>
                  <a:schemeClr val="bg1"/>
                </a:solidFill>
              </a:endParaRPr>
            </a:p>
          </p:txBody>
        </p:sp>
      </p:grpSp>
      <p:grpSp>
        <p:nvGrpSpPr>
          <p:cNvPr id="12" name="Group 11"/>
          <p:cNvGrpSpPr/>
          <p:nvPr/>
        </p:nvGrpSpPr>
        <p:grpSpPr>
          <a:xfrm>
            <a:off x="6370452" y="2680850"/>
            <a:ext cx="1662545" cy="923330"/>
            <a:chOff x="3904864" y="2330896"/>
            <a:chExt cx="1662545" cy="923330"/>
          </a:xfrm>
        </p:grpSpPr>
        <p:sp>
          <p:nvSpPr>
            <p:cNvPr id="6" name="Rectangle: Rounded Corners 5"/>
            <p:cNvSpPr/>
            <p:nvPr/>
          </p:nvSpPr>
          <p:spPr>
            <a:xfrm>
              <a:off x="3904864" y="2330896"/>
              <a:ext cx="1662545" cy="923330"/>
            </a:xfrm>
            <a:prstGeom prst="roundRect">
              <a:avLst/>
            </a:prstGeom>
            <a:solidFill>
              <a:srgbClr val="F37C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904864" y="2469396"/>
              <a:ext cx="1662545" cy="646331"/>
            </a:xfrm>
            <a:prstGeom prst="rect">
              <a:avLst/>
            </a:prstGeom>
            <a:noFill/>
          </p:spPr>
          <p:txBody>
            <a:bodyPr wrap="square" rtlCol="0">
              <a:spAutoFit/>
            </a:bodyPr>
            <a:lstStyle/>
            <a:p>
              <a:pPr algn="ctr"/>
              <a:r>
                <a:rPr lang="en-US" dirty="0">
                  <a:solidFill>
                    <a:schemeClr val="bg1"/>
                  </a:solidFill>
                </a:rPr>
                <a:t>LC-MS/MS</a:t>
              </a:r>
              <a:endParaRPr lang="en-US" dirty="0">
                <a:solidFill>
                  <a:schemeClr val="bg1"/>
                </a:solidFill>
              </a:endParaRPr>
            </a:p>
            <a:p>
              <a:pPr algn="ctr"/>
              <a:r>
                <a:rPr lang="en-US" dirty="0">
                  <a:solidFill>
                    <a:schemeClr val="bg1"/>
                  </a:solidFill>
                </a:rPr>
                <a:t>Acquisition</a:t>
              </a:r>
              <a:endParaRPr lang="en-US" dirty="0">
                <a:solidFill>
                  <a:schemeClr val="bg1"/>
                </a:solidFill>
              </a:endParaRPr>
            </a:p>
          </p:txBody>
        </p:sp>
      </p:grpSp>
      <p:grpSp>
        <p:nvGrpSpPr>
          <p:cNvPr id="16" name="Group 15"/>
          <p:cNvGrpSpPr/>
          <p:nvPr/>
        </p:nvGrpSpPr>
        <p:grpSpPr>
          <a:xfrm>
            <a:off x="9128166" y="2680850"/>
            <a:ext cx="1662546" cy="923330"/>
            <a:chOff x="6065512" y="2330896"/>
            <a:chExt cx="1662546" cy="923330"/>
          </a:xfrm>
        </p:grpSpPr>
        <p:sp>
          <p:nvSpPr>
            <p:cNvPr id="7" name="Rectangle: Rounded Corners 6"/>
            <p:cNvSpPr/>
            <p:nvPr/>
          </p:nvSpPr>
          <p:spPr>
            <a:xfrm>
              <a:off x="6065513" y="2330896"/>
              <a:ext cx="1662545" cy="923330"/>
            </a:xfrm>
            <a:prstGeom prst="roundRect">
              <a:avLst/>
            </a:prstGeom>
            <a:solidFill>
              <a:srgbClr val="1CA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65512" y="2469396"/>
              <a:ext cx="1662545" cy="646331"/>
            </a:xfrm>
            <a:prstGeom prst="rect">
              <a:avLst/>
            </a:prstGeom>
            <a:noFill/>
          </p:spPr>
          <p:txBody>
            <a:bodyPr wrap="square" rtlCol="0">
              <a:spAutoFit/>
            </a:bodyPr>
            <a:lstStyle/>
            <a:p>
              <a:pPr algn="ctr"/>
              <a:r>
                <a:rPr lang="en-US" dirty="0">
                  <a:solidFill>
                    <a:schemeClr val="bg1"/>
                  </a:solidFill>
                </a:rPr>
                <a:t>Data</a:t>
              </a:r>
              <a:endParaRPr lang="en-US" dirty="0">
                <a:solidFill>
                  <a:schemeClr val="bg1"/>
                </a:solidFill>
              </a:endParaRPr>
            </a:p>
            <a:p>
              <a:pPr algn="ctr"/>
              <a:r>
                <a:rPr lang="en-US" dirty="0">
                  <a:solidFill>
                    <a:schemeClr val="bg1"/>
                  </a:solidFill>
                </a:rPr>
                <a:t>Analysis</a:t>
              </a:r>
              <a:endParaRPr lang="en-US" dirty="0">
                <a:solidFill>
                  <a:schemeClr val="bg1"/>
                </a:solidFill>
              </a:endParaRPr>
            </a:p>
          </p:txBody>
        </p:sp>
      </p:grpSp>
      <p:grpSp>
        <p:nvGrpSpPr>
          <p:cNvPr id="15" name="Group 14"/>
          <p:cNvGrpSpPr/>
          <p:nvPr/>
        </p:nvGrpSpPr>
        <p:grpSpPr>
          <a:xfrm>
            <a:off x="855024" y="2680850"/>
            <a:ext cx="1662545" cy="923330"/>
            <a:chOff x="8226163" y="2330896"/>
            <a:chExt cx="1662545" cy="923330"/>
          </a:xfrm>
        </p:grpSpPr>
        <p:sp>
          <p:nvSpPr>
            <p:cNvPr id="8" name="Rectangle: Rounded Corners 7"/>
            <p:cNvSpPr/>
            <p:nvPr/>
          </p:nvSpPr>
          <p:spPr>
            <a:xfrm>
              <a:off x="8226163" y="2330896"/>
              <a:ext cx="1662545" cy="923330"/>
            </a:xfrm>
            <a:prstGeom prst="roundRect">
              <a:avLst/>
            </a:prstGeom>
            <a:solidFill>
              <a:srgbClr val="3D95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226163" y="2607895"/>
              <a:ext cx="1662545" cy="369332"/>
            </a:xfrm>
            <a:prstGeom prst="rect">
              <a:avLst/>
            </a:prstGeom>
            <a:noFill/>
          </p:spPr>
          <p:txBody>
            <a:bodyPr wrap="square" rtlCol="0">
              <a:spAutoFit/>
            </a:bodyPr>
            <a:lstStyle/>
            <a:p>
              <a:pPr algn="ctr"/>
              <a:r>
                <a:rPr lang="en-US" dirty="0">
                  <a:solidFill>
                    <a:schemeClr val="bg1"/>
                  </a:solidFill>
                </a:rPr>
                <a:t>Sample</a:t>
              </a:r>
              <a:endParaRPr lang="en-US" dirty="0">
                <a:solidFill>
                  <a:schemeClr val="bg1"/>
                </a:solidFill>
              </a:endParaRPr>
            </a:p>
          </p:txBody>
        </p:sp>
      </p:grpSp>
      <p:sp>
        <p:nvSpPr>
          <p:cNvPr id="17" name="Arrow: Right 16"/>
          <p:cNvSpPr/>
          <p:nvPr/>
        </p:nvSpPr>
        <p:spPr>
          <a:xfrm>
            <a:off x="2588821" y="2957849"/>
            <a:ext cx="952664" cy="369332"/>
          </a:xfrm>
          <a:prstGeom prst="right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p:cNvSpPr/>
          <p:nvPr/>
        </p:nvSpPr>
        <p:spPr>
          <a:xfrm>
            <a:off x="5346535" y="2957849"/>
            <a:ext cx="952664" cy="369332"/>
          </a:xfrm>
          <a:prstGeom prst="right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p:cNvSpPr/>
          <p:nvPr/>
        </p:nvSpPr>
        <p:spPr>
          <a:xfrm>
            <a:off x="8108209" y="2957849"/>
            <a:ext cx="952664" cy="369332"/>
          </a:xfrm>
          <a:prstGeom prst="right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065153" y="3770595"/>
            <a:ext cx="2855355" cy="923330"/>
          </a:xfrm>
          <a:prstGeom prst="rect">
            <a:avLst/>
          </a:prstGeom>
          <a:noFill/>
        </p:spPr>
        <p:txBody>
          <a:bodyPr wrap="square" rtlCol="0">
            <a:spAutoFit/>
          </a:bodyPr>
          <a:lstStyle/>
          <a:p>
            <a:r>
              <a:rPr lang="en-US" sz="1800" b="1" kern="1200" dirty="0">
                <a:solidFill>
                  <a:srgbClr val="FF0000"/>
                </a:solidFill>
                <a:effectLst/>
                <a:latin typeface="+mj-ea"/>
                <a:ea typeface="+mj-ea"/>
                <a:cs typeface="+mn-cs"/>
              </a:rPr>
              <a:t>✖ </a:t>
            </a:r>
            <a:r>
              <a:rPr lang="en-US" dirty="0"/>
              <a:t>Manual operation</a:t>
            </a:r>
            <a:endParaRPr lang="en-US" dirty="0"/>
          </a:p>
          <a:p>
            <a:r>
              <a:rPr lang="en-US" sz="1800" b="1" kern="1200" dirty="0">
                <a:solidFill>
                  <a:srgbClr val="FF0000"/>
                </a:solidFill>
                <a:effectLst/>
                <a:latin typeface="+mj-ea"/>
                <a:ea typeface="+mj-ea"/>
                <a:cs typeface="+mn-cs"/>
              </a:rPr>
              <a:t>✖ </a:t>
            </a:r>
            <a:r>
              <a:rPr lang="en-US" altLang="zh-CN" dirty="0"/>
              <a:t>Limited</a:t>
            </a:r>
            <a:r>
              <a:rPr lang="en-US" dirty="0"/>
              <a:t> throughput</a:t>
            </a:r>
            <a:endParaRPr lang="en-US" dirty="0"/>
          </a:p>
          <a:p>
            <a:r>
              <a:rPr lang="en-US" sz="1800" b="1" kern="1200" dirty="0">
                <a:solidFill>
                  <a:srgbClr val="FF0000"/>
                </a:solidFill>
                <a:effectLst/>
                <a:latin typeface="+mj-ea"/>
                <a:ea typeface="+mj-ea"/>
                <a:cs typeface="+mn-cs"/>
              </a:rPr>
              <a:t>✖ </a:t>
            </a:r>
            <a:r>
              <a:rPr lang="en-US" dirty="0"/>
              <a:t>Low </a:t>
            </a:r>
            <a:r>
              <a:rPr lang="en-US" altLang="zh-CN" dirty="0"/>
              <a:t>reproducibility</a:t>
            </a:r>
            <a:endParaRPr lang="en-US" dirty="0"/>
          </a:p>
        </p:txBody>
      </p:sp>
      <p:sp>
        <p:nvSpPr>
          <p:cNvPr id="21" name="TextBox 20"/>
          <p:cNvSpPr txBox="1"/>
          <p:nvPr/>
        </p:nvSpPr>
        <p:spPr>
          <a:xfrm>
            <a:off x="6000996" y="3770595"/>
            <a:ext cx="2855355" cy="923330"/>
          </a:xfrm>
          <a:prstGeom prst="rect">
            <a:avLst/>
          </a:prstGeom>
          <a:noFill/>
        </p:spPr>
        <p:txBody>
          <a:bodyPr wrap="square" rtlCol="0">
            <a:spAutoFit/>
          </a:bodyPr>
          <a:lstStyle/>
          <a:p>
            <a:r>
              <a:rPr lang="en-US" sz="1800" b="1" kern="1200" dirty="0">
                <a:solidFill>
                  <a:srgbClr val="FF0000"/>
                </a:solidFill>
                <a:effectLst/>
                <a:latin typeface="+mj-ea"/>
                <a:ea typeface="+mj-ea"/>
                <a:cs typeface="+mn-cs"/>
              </a:rPr>
              <a:t>✖ </a:t>
            </a:r>
            <a:r>
              <a:rPr lang="en-US" dirty="0"/>
              <a:t>Nano-flow</a:t>
            </a:r>
            <a:endParaRPr lang="en-US" dirty="0"/>
          </a:p>
          <a:p>
            <a:r>
              <a:rPr lang="en-US" sz="1800" b="1" kern="1200" dirty="0">
                <a:solidFill>
                  <a:srgbClr val="FF0000"/>
                </a:solidFill>
                <a:effectLst/>
                <a:latin typeface="+mj-ea"/>
                <a:ea typeface="+mj-ea"/>
                <a:cs typeface="+mn-cs"/>
              </a:rPr>
              <a:t>✖ </a:t>
            </a:r>
            <a:r>
              <a:rPr lang="en-US" altLang="zh-CN" dirty="0"/>
              <a:t>Limited</a:t>
            </a:r>
            <a:r>
              <a:rPr lang="en-US" dirty="0"/>
              <a:t> throughput</a:t>
            </a:r>
            <a:endParaRPr lang="en-US" dirty="0"/>
          </a:p>
          <a:p>
            <a:r>
              <a:rPr lang="en-US" sz="1800" b="1" kern="1200" dirty="0">
                <a:solidFill>
                  <a:srgbClr val="FF0000"/>
                </a:solidFill>
                <a:effectLst/>
                <a:latin typeface="+mj-ea"/>
                <a:ea typeface="+mj-ea"/>
                <a:cs typeface="+mn-cs"/>
              </a:rPr>
              <a:t>✖ </a:t>
            </a:r>
            <a:r>
              <a:rPr lang="en-US" dirty="0"/>
              <a:t>Low </a:t>
            </a:r>
            <a:r>
              <a:rPr lang="en-US" altLang="zh-CN" dirty="0"/>
              <a:t>reproducibility</a:t>
            </a:r>
            <a:endParaRPr lang="en-US" dirty="0"/>
          </a:p>
        </p:txBody>
      </p:sp>
      <p:sp>
        <p:nvSpPr>
          <p:cNvPr id="22" name="TextBox 21"/>
          <p:cNvSpPr txBox="1"/>
          <p:nvPr/>
        </p:nvSpPr>
        <p:spPr>
          <a:xfrm>
            <a:off x="8632041" y="3770595"/>
            <a:ext cx="3286827" cy="923330"/>
          </a:xfrm>
          <a:prstGeom prst="rect">
            <a:avLst/>
          </a:prstGeom>
          <a:noFill/>
        </p:spPr>
        <p:txBody>
          <a:bodyPr wrap="square" rtlCol="0">
            <a:spAutoFit/>
          </a:bodyPr>
          <a:lstStyle/>
          <a:p>
            <a:r>
              <a:rPr lang="en-US" sz="1800" b="1" kern="1200" dirty="0">
                <a:solidFill>
                  <a:srgbClr val="FF0000"/>
                </a:solidFill>
                <a:effectLst/>
                <a:latin typeface="+mj-ea"/>
                <a:ea typeface="+mj-ea"/>
                <a:cs typeface="+mn-cs"/>
              </a:rPr>
              <a:t>✖ </a:t>
            </a:r>
            <a:r>
              <a:rPr lang="en-US" dirty="0"/>
              <a:t>Limited sensitivity</a:t>
            </a:r>
            <a:endParaRPr lang="en-US" dirty="0"/>
          </a:p>
          <a:p>
            <a:r>
              <a:rPr lang="en-US" sz="1800" b="1" kern="1200" dirty="0">
                <a:solidFill>
                  <a:srgbClr val="FF0000"/>
                </a:solidFill>
                <a:effectLst/>
                <a:latin typeface="+mj-ea"/>
                <a:ea typeface="+mj-ea"/>
                <a:cs typeface="+mn-cs"/>
              </a:rPr>
              <a:t>✖ </a:t>
            </a:r>
            <a:r>
              <a:rPr lang="en-US" altLang="zh-CN" dirty="0"/>
              <a:t>Quantification accuracy</a:t>
            </a:r>
            <a:endParaRPr lang="en-US" dirty="0"/>
          </a:p>
          <a:p>
            <a:r>
              <a:rPr lang="en-US" sz="1800" b="1" kern="1200" dirty="0">
                <a:solidFill>
                  <a:srgbClr val="FF0000"/>
                </a:solidFill>
                <a:effectLst/>
                <a:latin typeface="+mj-ea"/>
                <a:ea typeface="+mj-ea"/>
                <a:cs typeface="+mn-cs"/>
              </a:rPr>
              <a:t>✖ </a:t>
            </a:r>
            <a:r>
              <a:rPr lang="en-US" dirty="0"/>
              <a:t>User-friendly interface</a:t>
            </a:r>
            <a:endParaRPr lang="en-US" dirty="0"/>
          </a:p>
        </p:txBody>
      </p:sp>
      <p:sp>
        <p:nvSpPr>
          <p:cNvPr id="23" name="TextBox 22"/>
          <p:cNvSpPr txBox="1"/>
          <p:nvPr/>
        </p:nvSpPr>
        <p:spPr>
          <a:xfrm>
            <a:off x="467095" y="4047594"/>
            <a:ext cx="2347358" cy="369332"/>
          </a:xfrm>
          <a:prstGeom prst="rect">
            <a:avLst/>
          </a:prstGeom>
          <a:noFill/>
        </p:spPr>
        <p:txBody>
          <a:bodyPr wrap="square" rtlCol="0">
            <a:spAutoFit/>
          </a:bodyPr>
          <a:lstStyle/>
          <a:p>
            <a:r>
              <a:rPr lang="en-US" dirty="0"/>
              <a:t>Existing problems:</a:t>
            </a:r>
            <a:endParaRPr lang="en-US" dirty="0"/>
          </a:p>
        </p:txBody>
      </p:sp>
      <p:sp>
        <p:nvSpPr>
          <p:cNvPr id="24" name="TextBox 23"/>
          <p:cNvSpPr txBox="1"/>
          <p:nvPr/>
        </p:nvSpPr>
        <p:spPr>
          <a:xfrm>
            <a:off x="467095" y="5230339"/>
            <a:ext cx="2347358" cy="369332"/>
          </a:xfrm>
          <a:prstGeom prst="rect">
            <a:avLst/>
          </a:prstGeom>
          <a:noFill/>
        </p:spPr>
        <p:txBody>
          <a:bodyPr wrap="square" rtlCol="0">
            <a:spAutoFit/>
          </a:bodyPr>
          <a:lstStyle/>
          <a:p>
            <a:r>
              <a:rPr lang="en-US" dirty="0"/>
              <a:t>Our work:</a:t>
            </a:r>
            <a:endParaRPr lang="en-US" dirty="0"/>
          </a:p>
        </p:txBody>
      </p:sp>
      <p:sp>
        <p:nvSpPr>
          <p:cNvPr id="25" name="TextBox 24"/>
          <p:cNvSpPr txBox="1"/>
          <p:nvPr/>
        </p:nvSpPr>
        <p:spPr>
          <a:xfrm>
            <a:off x="3065153" y="5230339"/>
            <a:ext cx="3430651" cy="614045"/>
          </a:xfrm>
          <a:prstGeom prst="rect">
            <a:avLst/>
          </a:prstGeom>
          <a:noFill/>
        </p:spPr>
        <p:txBody>
          <a:bodyPr wrap="square" rtlCol="0">
            <a:spAutoFit/>
          </a:bodyPr>
          <a:lstStyle/>
          <a:p>
            <a:r>
              <a:rPr lang="en-US" sz="1800" b="1" i="0" dirty="0">
                <a:solidFill>
                  <a:srgbClr val="0070C0"/>
                </a:solidFill>
                <a:effectLst/>
                <a:cs typeface="Arial" panose="020B0604020202020204" pitchFamily="34" charset="0"/>
              </a:rPr>
              <a:t>✓</a:t>
            </a:r>
            <a:r>
              <a:rPr lang="en-US" sz="1800" i="0" dirty="0">
                <a:solidFill>
                  <a:srgbClr val="0070C0"/>
                </a:solidFill>
                <a:effectLst/>
                <a:cs typeface="Arial" panose="020B0604020202020204" pitchFamily="34" charset="0"/>
              </a:rPr>
              <a:t> Auto-HILIC enrichment</a:t>
            </a:r>
            <a:endParaRPr lang="en-US" sz="1800" i="0" dirty="0">
              <a:solidFill>
                <a:srgbClr val="0070C0"/>
              </a:solidFill>
              <a:effectLst/>
              <a:cs typeface="Arial" panose="020B0604020202020204" pitchFamily="34" charset="0"/>
            </a:endParaRPr>
          </a:p>
          <a:p>
            <a:r>
              <a:rPr lang="en-US" sz="1600" i="1" dirty="0" err="1">
                <a:cs typeface="Arial" panose="020B0604020202020204" pitchFamily="34" charset="0"/>
              </a:rPr>
              <a:t>Anal.Chem</a:t>
            </a:r>
            <a:r>
              <a:rPr lang="en-US" sz="1600" i="1" dirty="0">
                <a:cs typeface="Arial" panose="020B0604020202020204" pitchFamily="34" charset="0"/>
              </a:rPr>
              <a:t>.</a:t>
            </a:r>
            <a:r>
              <a:rPr lang="en-US" sz="1600" dirty="0">
                <a:cs typeface="Arial" panose="020B0604020202020204" pitchFamily="34" charset="0"/>
              </a:rPr>
              <a:t>, 2021</a:t>
            </a:r>
            <a:endParaRPr lang="en-US" sz="1600" dirty="0">
              <a:cs typeface="Arial" panose="020B0604020202020204" pitchFamily="34" charset="0"/>
            </a:endParaRPr>
          </a:p>
        </p:txBody>
      </p:sp>
      <p:sp>
        <p:nvSpPr>
          <p:cNvPr id="26" name="TextBox 25"/>
          <p:cNvSpPr txBox="1"/>
          <p:nvPr/>
        </p:nvSpPr>
        <p:spPr>
          <a:xfrm>
            <a:off x="6000996" y="5230076"/>
            <a:ext cx="3430651" cy="614045"/>
          </a:xfrm>
          <a:prstGeom prst="rect">
            <a:avLst/>
          </a:prstGeom>
          <a:noFill/>
        </p:spPr>
        <p:txBody>
          <a:bodyPr wrap="square" rtlCol="0">
            <a:spAutoFit/>
          </a:bodyPr>
          <a:lstStyle/>
          <a:p>
            <a:r>
              <a:rPr lang="en-US" sz="1800" b="1" i="0" dirty="0">
                <a:solidFill>
                  <a:srgbClr val="0070C0"/>
                </a:solidFill>
                <a:effectLst/>
                <a:cs typeface="Arial" panose="020B0604020202020204" pitchFamily="34" charset="0"/>
              </a:rPr>
              <a:t>✓</a:t>
            </a:r>
            <a:r>
              <a:rPr lang="en-US" sz="1800" i="0" dirty="0">
                <a:solidFill>
                  <a:srgbClr val="0070C0"/>
                </a:solidFill>
                <a:effectLst/>
                <a:cs typeface="Arial" panose="020B0604020202020204" pitchFamily="34" charset="0"/>
              </a:rPr>
              <a:t> Micro-flow LC system</a:t>
            </a:r>
            <a:endParaRPr lang="en-US" sz="1800" i="0" dirty="0">
              <a:solidFill>
                <a:srgbClr val="0070C0"/>
              </a:solidFill>
              <a:effectLst/>
              <a:cs typeface="Arial" panose="020B0604020202020204" pitchFamily="34" charset="0"/>
            </a:endParaRPr>
          </a:p>
          <a:p>
            <a:endParaRPr lang="en-US" sz="1600" dirty="0">
              <a:cs typeface="Arial" panose="020B0604020202020204" pitchFamily="34" charset="0"/>
            </a:endParaRPr>
          </a:p>
        </p:txBody>
      </p:sp>
      <p:sp>
        <p:nvSpPr>
          <p:cNvPr id="27" name="TextBox 26"/>
          <p:cNvSpPr txBox="1"/>
          <p:nvPr/>
        </p:nvSpPr>
        <p:spPr>
          <a:xfrm>
            <a:off x="8632041" y="5230076"/>
            <a:ext cx="2347359" cy="1383665"/>
          </a:xfrm>
          <a:prstGeom prst="rect">
            <a:avLst/>
          </a:prstGeom>
          <a:noFill/>
        </p:spPr>
        <p:txBody>
          <a:bodyPr wrap="square" rtlCol="0">
            <a:spAutoFit/>
          </a:bodyPr>
          <a:lstStyle/>
          <a:p>
            <a:r>
              <a:rPr lang="en-US" sz="1800" b="1" i="0" dirty="0">
                <a:solidFill>
                  <a:srgbClr val="0070C0"/>
                </a:solidFill>
                <a:effectLst/>
                <a:cs typeface="Arial" panose="020B0604020202020204" pitchFamily="34" charset="0"/>
              </a:rPr>
              <a:t>✓</a:t>
            </a:r>
            <a:r>
              <a:rPr lang="en-US" sz="1800" i="0" dirty="0">
                <a:solidFill>
                  <a:srgbClr val="0070C0"/>
                </a:solidFill>
                <a:effectLst/>
                <a:cs typeface="Arial" panose="020B0604020202020204" pitchFamily="34" charset="0"/>
              </a:rPr>
              <a:t> Glyco-Decipher</a:t>
            </a:r>
            <a:endParaRPr lang="en-US" sz="1800" i="0" dirty="0">
              <a:solidFill>
                <a:srgbClr val="0070C0"/>
              </a:solidFill>
              <a:effectLst/>
              <a:cs typeface="Arial" panose="020B0604020202020204" pitchFamily="34" charset="0"/>
            </a:endParaRPr>
          </a:p>
          <a:p>
            <a:r>
              <a:rPr lang="en-US" sz="1600" i="1" dirty="0">
                <a:cs typeface="Arial" panose="020B0604020202020204" pitchFamily="34" charset="0"/>
              </a:rPr>
              <a:t>Nat. </a:t>
            </a:r>
            <a:r>
              <a:rPr lang="en-US" sz="1600" i="1" dirty="0" err="1">
                <a:cs typeface="Arial" panose="020B0604020202020204" pitchFamily="34" charset="0"/>
              </a:rPr>
              <a:t>Commun</a:t>
            </a:r>
            <a:r>
              <a:rPr lang="en-US" sz="1600" i="1" dirty="0">
                <a:cs typeface="Arial" panose="020B0604020202020204" pitchFamily="34" charset="0"/>
              </a:rPr>
              <a:t>.,</a:t>
            </a:r>
            <a:r>
              <a:rPr lang="en-US" sz="1600" dirty="0">
                <a:cs typeface="Arial" panose="020B0604020202020204" pitchFamily="34" charset="0"/>
              </a:rPr>
              <a:t> 2022</a:t>
            </a:r>
            <a:endParaRPr lang="en-US" sz="1600" i="0" dirty="0">
              <a:solidFill>
                <a:srgbClr val="0070C0"/>
              </a:solidFill>
              <a:effectLst/>
              <a:cs typeface="Arial" panose="020B0604020202020204" pitchFamily="34" charset="0"/>
            </a:endParaRPr>
          </a:p>
          <a:p>
            <a:r>
              <a:rPr lang="en-US" sz="1800" b="1" i="0" dirty="0">
                <a:solidFill>
                  <a:srgbClr val="0070C0"/>
                </a:solidFill>
                <a:effectLst/>
                <a:cs typeface="Arial" panose="020B0604020202020204" pitchFamily="34" charset="0"/>
              </a:rPr>
              <a:t>✓</a:t>
            </a:r>
            <a:r>
              <a:rPr lang="en-US" sz="1800" i="0" dirty="0">
                <a:solidFill>
                  <a:srgbClr val="0070C0"/>
                </a:solidFill>
                <a:effectLst/>
                <a:cs typeface="Arial" panose="020B0604020202020204" pitchFamily="34" charset="0"/>
              </a:rPr>
              <a:t> MS-Decipher</a:t>
            </a:r>
            <a:endParaRPr lang="en-US" sz="1800" i="0" dirty="0">
              <a:solidFill>
                <a:srgbClr val="0070C0"/>
              </a:solidFill>
              <a:effectLst/>
              <a:cs typeface="Arial" panose="020B0604020202020204" pitchFamily="34" charset="0"/>
            </a:endParaRPr>
          </a:p>
          <a:p>
            <a:r>
              <a:rPr lang="en-US" sz="1600" i="1" dirty="0">
                <a:cs typeface="Arial" panose="020B0604020202020204" pitchFamily="34" charset="0"/>
              </a:rPr>
              <a:t>Bioinformatics, </a:t>
            </a:r>
            <a:r>
              <a:rPr lang="en-US" sz="1600" dirty="0">
                <a:cs typeface="Arial" panose="020B0604020202020204" pitchFamily="34" charset="0"/>
              </a:rPr>
              <a:t>2022</a:t>
            </a:r>
            <a:endParaRPr lang="en-US" sz="1600" dirty="0">
              <a:cs typeface="Arial" panose="020B0604020202020204" pitchFamily="34" charset="0"/>
            </a:endParaRPr>
          </a:p>
          <a:p>
            <a:r>
              <a:rPr lang="en-US" sz="1600" i="1" dirty="0">
                <a:cs typeface="Arial" panose="020B0604020202020204" pitchFamily="34" charset="0"/>
              </a:rPr>
              <a:t>Anal. Chem.,</a:t>
            </a:r>
            <a:r>
              <a:rPr lang="en-US" sz="1600" dirty="0">
                <a:cs typeface="Arial" panose="020B0604020202020204" pitchFamily="34" charset="0"/>
              </a:rPr>
              <a:t> 2023</a:t>
            </a:r>
            <a:endParaRPr lang="en-US" sz="1600" dirty="0">
              <a:cs typeface="Arial" panose="020B0604020202020204" pitchFamily="34" charset="0"/>
            </a:endParaRPr>
          </a:p>
        </p:txBody>
      </p:sp>
      <p:sp>
        <p:nvSpPr>
          <p:cNvPr id="38" name="TextBox 37"/>
          <p:cNvSpPr txBox="1"/>
          <p:nvPr/>
        </p:nvSpPr>
        <p:spPr>
          <a:xfrm>
            <a:off x="4444010" y="1285400"/>
            <a:ext cx="2576946" cy="369332"/>
          </a:xfrm>
          <a:prstGeom prst="rect">
            <a:avLst/>
          </a:prstGeom>
          <a:noFill/>
        </p:spPr>
        <p:txBody>
          <a:bodyPr wrap="square" rtlCol="0">
            <a:spAutoFit/>
          </a:bodyPr>
          <a:lstStyle/>
          <a:p>
            <a:r>
              <a:rPr lang="en-US" b="1" dirty="0"/>
              <a:t>Site-specific glycan</a:t>
            </a:r>
            <a:endParaRPr lang="en-US" b="1" dirty="0"/>
          </a:p>
        </p:txBody>
      </p:sp>
      <p:sp>
        <p:nvSpPr>
          <p:cNvPr id="40" name="Arrow: Right 39"/>
          <p:cNvSpPr/>
          <p:nvPr/>
        </p:nvSpPr>
        <p:spPr>
          <a:xfrm>
            <a:off x="3217553" y="1285400"/>
            <a:ext cx="952664" cy="369332"/>
          </a:xfrm>
          <a:prstGeom prst="rightArrow">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eft Brace 40"/>
          <p:cNvSpPr/>
          <p:nvPr/>
        </p:nvSpPr>
        <p:spPr>
          <a:xfrm>
            <a:off x="6857339" y="1025535"/>
            <a:ext cx="344385" cy="889061"/>
          </a:xfrm>
          <a:prstGeom prst="leftBrace">
            <a:avLst>
              <a:gd name="adj1" fmla="val 8333"/>
              <a:gd name="adj2" fmla="val 50000"/>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7191168" y="973505"/>
            <a:ext cx="1440873" cy="923330"/>
          </a:xfrm>
          <a:prstGeom prst="rect">
            <a:avLst/>
          </a:prstGeom>
          <a:noFill/>
        </p:spPr>
        <p:txBody>
          <a:bodyPr wrap="square" rtlCol="0">
            <a:spAutoFit/>
          </a:bodyPr>
          <a:lstStyle/>
          <a:p>
            <a:pPr marL="285750" indent="-285750">
              <a:buFont typeface="Wingdings" panose="05000000000000000000" pitchFamily="2" charset="2"/>
              <a:buChar char="Ø"/>
            </a:pPr>
            <a:r>
              <a:rPr lang="en-US" b="1" dirty="0"/>
              <a:t>Protein</a:t>
            </a:r>
            <a:endParaRPr lang="en-US" b="1" dirty="0"/>
          </a:p>
          <a:p>
            <a:pPr marL="285750" indent="-285750">
              <a:buFont typeface="Wingdings" panose="05000000000000000000" pitchFamily="2" charset="2"/>
              <a:buChar char="Ø"/>
            </a:pPr>
            <a:r>
              <a:rPr lang="en-US" b="1" dirty="0"/>
              <a:t>Site</a:t>
            </a:r>
            <a:endParaRPr lang="en-US" b="1" dirty="0"/>
          </a:p>
          <a:p>
            <a:pPr marL="285750" indent="-285750">
              <a:buFont typeface="Wingdings" panose="05000000000000000000" pitchFamily="2" charset="2"/>
              <a:buChar char="Ø"/>
            </a:pPr>
            <a:r>
              <a:rPr lang="en-US" b="1" dirty="0"/>
              <a:t>Glycan</a:t>
            </a:r>
            <a:endParaRPr lang="en-US" b="1" dirty="0"/>
          </a:p>
        </p:txBody>
      </p:sp>
      <p:pic>
        <p:nvPicPr>
          <p:cNvPr id="43"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949781" y="765130"/>
            <a:ext cx="744523" cy="165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本框 3"/>
          <p:cNvSpPr txBox="1"/>
          <p:nvPr/>
        </p:nvSpPr>
        <p:spPr>
          <a:xfrm>
            <a:off x="2691130" y="5941060"/>
            <a:ext cx="3404870" cy="460375"/>
          </a:xfrm>
          <a:prstGeom prst="rect">
            <a:avLst/>
          </a:prstGeom>
          <a:noFill/>
        </p:spPr>
        <p:txBody>
          <a:bodyPr wrap="square" rtlCol="0" anchor="t">
            <a:spAutoFit/>
          </a:bodyPr>
          <a:p>
            <a:r>
              <a:rPr lang="en-US" altLang="zh-CN" sz="1200" b="1">
                <a:cs typeface="Arial" panose="020B0604020202020204" pitchFamily="34" charset="0"/>
              </a:rPr>
              <a:t>HPLC</a:t>
            </a:r>
            <a:r>
              <a:rPr lang="zh-CN" altLang="en-US" sz="1200" b="1">
                <a:cs typeface="Arial" panose="020B0604020202020204" pitchFamily="34" charset="0"/>
              </a:rPr>
              <a:t> </a:t>
            </a:r>
            <a:r>
              <a:rPr lang="en-US" altLang="zh-CN" sz="1200" b="1">
                <a:cs typeface="Arial" panose="020B0604020202020204" pitchFamily="34" charset="0"/>
                <a:sym typeface="+mn-ea"/>
              </a:rPr>
              <a:t>HILIC </a:t>
            </a:r>
            <a:r>
              <a:rPr lang="zh-CN" altLang="en-US" sz="1200" b="1">
                <a:cs typeface="Arial" panose="020B0604020202020204" pitchFamily="34" charset="0"/>
              </a:rPr>
              <a:t>column (50 mm ×</a:t>
            </a:r>
            <a:r>
              <a:rPr lang="en-US" altLang="zh-CN" sz="1200" b="1">
                <a:cs typeface="Arial" panose="020B0604020202020204" pitchFamily="34" charset="0"/>
              </a:rPr>
              <a:t> </a:t>
            </a:r>
            <a:r>
              <a:rPr lang="zh-CN" altLang="en-US" sz="1200" b="1">
                <a:cs typeface="Arial" panose="020B0604020202020204" pitchFamily="34" charset="0"/>
              </a:rPr>
              <a:t>2.1 mm I.D.)</a:t>
            </a:r>
            <a:r>
              <a:rPr lang="en-US" altLang="zh-CN" sz="1200" b="1">
                <a:cs typeface="Arial" panose="020B0604020202020204" pitchFamily="34" charset="0"/>
              </a:rPr>
              <a:t>, </a:t>
            </a:r>
            <a:endParaRPr lang="en-US" altLang="zh-CN" sz="1200" b="1">
              <a:cs typeface="Arial" panose="020B0604020202020204" pitchFamily="34" charset="0"/>
            </a:endParaRPr>
          </a:p>
          <a:p>
            <a:r>
              <a:rPr lang="en-US" altLang="zh-CN" sz="1200" b="1">
                <a:cs typeface="Arial" panose="020B0604020202020204" pitchFamily="34" charset="0"/>
              </a:rPr>
              <a:t>Provided by Prof. Xingmiao Liang)</a:t>
            </a:r>
            <a:endParaRPr lang="en-US" altLang="zh-CN" sz="1200" b="1">
              <a:cs typeface="Arial" panose="020B0604020202020204" pitchFamily="34" charset="0"/>
            </a:endParaRPr>
          </a:p>
        </p:txBody>
      </p:sp>
      <p:sp>
        <p:nvSpPr>
          <p:cNvPr id="28" name="文本框 27"/>
          <p:cNvSpPr txBox="1"/>
          <p:nvPr/>
        </p:nvSpPr>
        <p:spPr>
          <a:xfrm>
            <a:off x="6299200" y="5941060"/>
            <a:ext cx="2014855" cy="460375"/>
          </a:xfrm>
          <a:prstGeom prst="rect">
            <a:avLst/>
          </a:prstGeom>
          <a:noFill/>
        </p:spPr>
        <p:txBody>
          <a:bodyPr wrap="square" rtlCol="0" anchor="t">
            <a:spAutoFit/>
          </a:bodyPr>
          <a:p>
            <a:pPr lvl="0" algn="l">
              <a:buClrTx/>
              <a:buSzTx/>
              <a:buFontTx/>
            </a:pPr>
            <a:r>
              <a:rPr lang="en-US" altLang="zh-CN" sz="1200" b="1">
                <a:cs typeface="Arial" panose="020B0604020202020204" pitchFamily="34" charset="0"/>
                <a:sym typeface="+mn-ea"/>
              </a:rPr>
              <a:t>HPLC C18 column</a:t>
            </a:r>
            <a:endParaRPr lang="en-US" altLang="zh-CN" sz="1200" b="1">
              <a:cs typeface="Arial" panose="020B0604020202020204" pitchFamily="34" charset="0"/>
              <a:sym typeface="+mn-ea"/>
            </a:endParaRPr>
          </a:p>
          <a:p>
            <a:pPr lvl="0" algn="l">
              <a:buClrTx/>
              <a:buSzTx/>
              <a:buFontTx/>
            </a:pPr>
            <a:r>
              <a:rPr lang="en-US" altLang="zh-CN" sz="1200" b="1">
                <a:cs typeface="Arial" panose="020B0604020202020204" pitchFamily="34" charset="0"/>
                <a:sym typeface="+mn-ea"/>
              </a:rPr>
              <a:t>(150mm </a:t>
            </a:r>
            <a:r>
              <a:rPr lang="en-US" altLang="zh-CN" sz="1200" b="1">
                <a:cs typeface="Arial" panose="020B0604020202020204" pitchFamily="34" charset="0"/>
                <a:sym typeface="+mn-ea"/>
              </a:rPr>
              <a:t>×</a:t>
            </a:r>
            <a:r>
              <a:rPr lang="en-US" altLang="zh-CN" sz="1200" b="1">
                <a:cs typeface="Arial" panose="020B0604020202020204" pitchFamily="34" charset="0"/>
                <a:sym typeface="+mn-ea"/>
              </a:rPr>
              <a:t> 1.0</a:t>
            </a:r>
            <a:r>
              <a:rPr lang="en-US" altLang="zh-CN" sz="1200" b="1">
                <a:cs typeface="Arial" panose="020B0604020202020204" pitchFamily="34" charset="0"/>
                <a:sym typeface="+mn-ea"/>
              </a:rPr>
              <a:t> mm I.D</a:t>
            </a:r>
            <a:r>
              <a:rPr lang="en-US" altLang="zh-CN" sz="1200" b="1">
                <a:cs typeface="Arial" panose="020B0604020202020204" pitchFamily="34" charset="0"/>
                <a:sym typeface="+mn-ea"/>
              </a:rPr>
              <a:t>)</a:t>
            </a:r>
            <a:endParaRPr lang="en-US" altLang="zh-CN" sz="1200" b="1">
              <a:cs typeface="Arial" panose="020B0604020202020204" pitchFamily="34" charset="0"/>
              <a:sym typeface="+mn-ea"/>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UNIT_PLACING_PICTURE_USER_VIEWPORT" val="{&quot;height&quot;:3455.455118110236,&quot;width&quot;:3455.455118110236}"/>
</p:tagLst>
</file>

<file path=ppt/tags/tag26.xml><?xml version="1.0" encoding="utf-8"?>
<p:tagLst xmlns:p="http://schemas.openxmlformats.org/presentationml/2006/main">
  <p:tag name="KSO_WM_UNIT_PLACING_PICTURE_USER_VIEWPORT" val="{&quot;height&quot;:3456.006299212598,&quot;width&quot;:9216.018897637796}"/>
</p:tagLst>
</file>

<file path=ppt/tags/tag27.xml><?xml version="1.0" encoding="utf-8"?>
<p:tagLst xmlns:p="http://schemas.openxmlformats.org/presentationml/2006/main">
  <p:tag name="KSO_WM_UNIT_PLACING_PICTURE_USER_VIEWPORT" val="{&quot;height&quot;:3280.8062992125983,&quot;width&quot;:8920.818897637795}"/>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TIMING" val="|66.8"/>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COMMONDATA" val="eyJoZGlkIjoiNTc2MjEwMDQzZTU4MzkxM2JhM2U2YjlkMWM0YzBkOTkifQ=="/>
</p:tagLst>
</file>

<file path=ppt/tags/tag6.xml><?xml version="1.0" encoding="utf-8"?>
<p:tagLst xmlns:p="http://schemas.openxmlformats.org/presentationml/2006/main">
  <p:tag name="TIMING" val="|9.3|3|11.7"/>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_自定义设计方案">
      <a:majorFont>
        <a:latin typeface="Arial"/>
        <a:ea typeface="宋体"/>
        <a:cs typeface="Times New Roman"/>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自定义设计方案">
      <a:majorFont>
        <a:latin typeface="Arial"/>
        <a:ea typeface="宋体"/>
        <a:cs typeface="Times New Roman"/>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自定义设计方案">
  <a:themeElements>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自定义设计方案">
      <a:majorFont>
        <a:latin typeface="Arial"/>
        <a:ea typeface="宋体"/>
        <a:cs typeface="Times New Roman"/>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自定义设计方案">
  <a:themeElements>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自定义设计方案">
      <a:majorFont>
        <a:latin typeface="Arial"/>
        <a:ea typeface="宋体"/>
        <a:cs typeface="Times New Roman"/>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自定义设计方案">
  <a:themeElements>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自定义设计方案">
      <a:majorFont>
        <a:latin typeface="Arial"/>
        <a:ea typeface="宋体"/>
        <a:cs typeface="Times New Roman"/>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自定义设计方案">
  <a:themeElements>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自定义设计方案">
      <a:majorFont>
        <a:latin typeface="Arial"/>
        <a:ea typeface="宋体"/>
        <a:cs typeface="Times New Roman"/>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自定义设计方案">
  <a:themeElements>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自定义设计方案">
      <a:majorFont>
        <a:latin typeface="Arial"/>
        <a:ea typeface="宋体"/>
        <a:cs typeface="Times New Roman"/>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主题-西北大学-内容">
  <a:themeElements>
    <a:clrScheme name="自定义 1">
      <a:dk1>
        <a:srgbClr val="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雅黑-times">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自定义设计方案">
  <a:themeElements>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自定义设计方案">
      <a:majorFont>
        <a:latin typeface="Arial"/>
        <a:ea typeface="宋体"/>
        <a:cs typeface="Times New Roman"/>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14794</Words>
  <Application>WPS 演示</Application>
  <PresentationFormat>宽屏</PresentationFormat>
  <Paragraphs>797</Paragraphs>
  <Slides>47</Slides>
  <Notes>29</Notes>
  <HiddenSlides>0</HiddenSlides>
  <MMClips>0</MMClips>
  <ScaleCrop>false</ScaleCrop>
  <HeadingPairs>
    <vt:vector size="8" baseType="variant">
      <vt:variant>
        <vt:lpstr>已用的字体</vt:lpstr>
      </vt:variant>
      <vt:variant>
        <vt:i4>19</vt:i4>
      </vt:variant>
      <vt:variant>
        <vt:lpstr>主题</vt:lpstr>
      </vt:variant>
      <vt:variant>
        <vt:i4>9</vt:i4>
      </vt:variant>
      <vt:variant>
        <vt:lpstr>嵌入 OLE 服务器</vt:lpstr>
      </vt:variant>
      <vt:variant>
        <vt:i4>1</vt:i4>
      </vt:variant>
      <vt:variant>
        <vt:lpstr>幻灯片标题</vt:lpstr>
      </vt:variant>
      <vt:variant>
        <vt:i4>47</vt:i4>
      </vt:variant>
    </vt:vector>
  </HeadingPairs>
  <TitlesOfParts>
    <vt:vector size="76" baseType="lpstr">
      <vt:lpstr>Arial</vt:lpstr>
      <vt:lpstr>宋体</vt:lpstr>
      <vt:lpstr>Wingdings</vt:lpstr>
      <vt:lpstr>Times New Roman</vt:lpstr>
      <vt:lpstr>Calibri</vt:lpstr>
      <vt:lpstr>微软雅黑</vt:lpstr>
      <vt:lpstr>楷体</vt:lpstr>
      <vt:lpstr>Kaiti SC Black</vt:lpstr>
      <vt:lpstr>Times New Roman</vt:lpstr>
      <vt:lpstr>黑体</vt:lpstr>
      <vt:lpstr>Arial Unicode MS</vt:lpstr>
      <vt:lpstr>HelveticaNeue-Light</vt:lpstr>
      <vt:lpstr>Segoe Print</vt:lpstr>
      <vt:lpstr>Wingdings</vt:lpstr>
      <vt:lpstr>Microsoft YaHei UI</vt:lpstr>
      <vt:lpstr>等线</vt:lpstr>
      <vt:lpstr>Arno Pro</vt:lpstr>
      <vt:lpstr>Cambria Math</vt:lpstr>
      <vt:lpstr>Cambria Math</vt:lpstr>
      <vt:lpstr>1_自定义设计方案</vt:lpstr>
      <vt:lpstr>2_自定义设计方案</vt:lpstr>
      <vt:lpstr>3_自定义设计方案</vt:lpstr>
      <vt:lpstr>4_自定义设计方案</vt:lpstr>
      <vt:lpstr>5_自定义设计方案</vt:lpstr>
      <vt:lpstr>6_自定义设计方案</vt:lpstr>
      <vt:lpstr>7_自定义设计方案</vt:lpstr>
      <vt:lpstr>主题-西北大学-内容</vt:lpstr>
      <vt:lpstr>8_自定义设计方案</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DICP</dc:title>
  <dc:creator>DICP</dc:creator>
  <cp:lastModifiedBy>叶明亮</cp:lastModifiedBy>
  <cp:revision>1264</cp:revision>
  <dcterms:created xsi:type="dcterms:W3CDTF">2013-01-09T22:27:00Z</dcterms:created>
  <dcterms:modified xsi:type="dcterms:W3CDTF">2023-08-30T16:28:27Z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2052-12.1.0.15358</vt:lpwstr>
  </property>
  <property fmtid="{D5CDD505-2E9C-101B-9397-08002B2CF9AE}" pid="3" name="ICV">
    <vt:lpwstr>AEE0FD1FC25646548623DB3AAC5BB5DF</vt:lpwstr>
  </property>
  <property fmtid="{D5CDD505-2E9C-101B-9397-08002B2CF9AE}" pid="4" name="commondata">
    <vt:lpwstr>eyJoZGlkIjoiOTA2MTUwNDMxNWM2NTc5YmY1ODJiOThjMjAxNjU4MmQifQ==</vt:lpwstr>
  </property>
</Properties>
</file>